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  <p:sldMasterId id="2147483679" r:id="rId4"/>
  </p:sldMasterIdLst>
  <p:notesMasterIdLst>
    <p:notesMasterId r:id="rId19"/>
  </p:notesMasterIdLst>
  <p:handoutMasterIdLst>
    <p:handoutMasterId r:id="rId76"/>
  </p:handoutMasterIdLst>
  <p:sldIdLst>
    <p:sldId id="429" r:id="rId5"/>
    <p:sldId id="256" r:id="rId6"/>
    <p:sldId id="263" r:id="rId7"/>
    <p:sldId id="311" r:id="rId8"/>
    <p:sldId id="313" r:id="rId9"/>
    <p:sldId id="314" r:id="rId10"/>
    <p:sldId id="316" r:id="rId11"/>
    <p:sldId id="317" r:id="rId12"/>
    <p:sldId id="319" r:id="rId13"/>
    <p:sldId id="321" r:id="rId14"/>
    <p:sldId id="332" r:id="rId15"/>
    <p:sldId id="333" r:id="rId16"/>
    <p:sldId id="337" r:id="rId17"/>
    <p:sldId id="342" r:id="rId18"/>
    <p:sldId id="344" r:id="rId20"/>
    <p:sldId id="345" r:id="rId21"/>
    <p:sldId id="353" r:id="rId22"/>
    <p:sldId id="351" r:id="rId23"/>
    <p:sldId id="352" r:id="rId24"/>
    <p:sldId id="354" r:id="rId25"/>
    <p:sldId id="355" r:id="rId26"/>
    <p:sldId id="356" r:id="rId27"/>
    <p:sldId id="358" r:id="rId28"/>
    <p:sldId id="363" r:id="rId29"/>
    <p:sldId id="364" r:id="rId30"/>
    <p:sldId id="367" r:id="rId31"/>
    <p:sldId id="369" r:id="rId32"/>
    <p:sldId id="370" r:id="rId33"/>
    <p:sldId id="373" r:id="rId34"/>
    <p:sldId id="375" r:id="rId35"/>
    <p:sldId id="376" r:id="rId36"/>
    <p:sldId id="430" r:id="rId37"/>
    <p:sldId id="378" r:id="rId38"/>
    <p:sldId id="380" r:id="rId39"/>
    <p:sldId id="381" r:id="rId40"/>
    <p:sldId id="383" r:id="rId41"/>
    <p:sldId id="385" r:id="rId42"/>
    <p:sldId id="386" r:id="rId43"/>
    <p:sldId id="505" r:id="rId44"/>
    <p:sldId id="506" r:id="rId45"/>
    <p:sldId id="387" r:id="rId46"/>
    <p:sldId id="389" r:id="rId47"/>
    <p:sldId id="390" r:id="rId48"/>
    <p:sldId id="391" r:id="rId49"/>
    <p:sldId id="394" r:id="rId50"/>
    <p:sldId id="395" r:id="rId51"/>
    <p:sldId id="507" r:id="rId52"/>
    <p:sldId id="509" r:id="rId53"/>
    <p:sldId id="397" r:id="rId54"/>
    <p:sldId id="399" r:id="rId55"/>
    <p:sldId id="400" r:id="rId56"/>
    <p:sldId id="403" r:id="rId57"/>
    <p:sldId id="401" r:id="rId58"/>
    <p:sldId id="404" r:id="rId59"/>
    <p:sldId id="405" r:id="rId60"/>
    <p:sldId id="510" r:id="rId61"/>
    <p:sldId id="407" r:id="rId62"/>
    <p:sldId id="409" r:id="rId63"/>
    <p:sldId id="410" r:id="rId64"/>
    <p:sldId id="411" r:id="rId65"/>
    <p:sldId id="416" r:id="rId66"/>
    <p:sldId id="417" r:id="rId67"/>
    <p:sldId id="418" r:id="rId68"/>
    <p:sldId id="542" r:id="rId69"/>
    <p:sldId id="421" r:id="rId70"/>
    <p:sldId id="423" r:id="rId71"/>
    <p:sldId id="424" r:id="rId72"/>
    <p:sldId id="425" r:id="rId73"/>
    <p:sldId id="551" r:id="rId74"/>
    <p:sldId id="426" r:id="rId75"/>
  </p:sldIdLst>
  <p:sldSz cx="9144000" cy="6858000" type="screen4x3"/>
  <p:notesSz cx="6858000" cy="9144000"/>
  <p:embeddedFontLst>
    <p:embeddedFont>
      <p:font typeface="黑体" panose="02010609060101010101" charset="-122"/>
      <p:regular r:id="rId80"/>
    </p:embeddedFont>
    <p:embeddedFont>
      <p:font typeface="微软雅黑" panose="020B0503020204020204" charset="-122"/>
      <p:regular r:id="rId81"/>
    </p:embeddedFont>
    <p:embeddedFont>
      <p:font typeface="汉仪旗黑-75S" panose="00020600040101010101" charset="-122"/>
      <p:bold r:id="rId82"/>
    </p:embeddedFont>
    <p:embeddedFont>
      <p:font typeface="Calibri" panose="020F0502020204030204" charset="0"/>
      <p:regular r:id="rId83"/>
      <p:bold r:id="rId84"/>
      <p:italic r:id="rId85"/>
      <p:boldItalic r:id="rId86"/>
    </p:embeddedFont>
    <p:embeddedFont>
      <p:font typeface="楷体" panose="02010609060101010101" charset="-122"/>
      <p:regular r:id="rId8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DE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7" Type="http://schemas.openxmlformats.org/officeDocument/2006/relationships/font" Target="fonts/font8.fntdata"/><Relationship Id="rId86" Type="http://schemas.openxmlformats.org/officeDocument/2006/relationships/font" Target="fonts/font7.fntdata"/><Relationship Id="rId85" Type="http://schemas.openxmlformats.org/officeDocument/2006/relationships/font" Target="fonts/font6.fntdata"/><Relationship Id="rId84" Type="http://schemas.openxmlformats.org/officeDocument/2006/relationships/font" Target="fonts/font5.fntdata"/><Relationship Id="rId83" Type="http://schemas.openxmlformats.org/officeDocument/2006/relationships/font" Target="fonts/font4.fntdata"/><Relationship Id="rId82" Type="http://schemas.openxmlformats.org/officeDocument/2006/relationships/font" Target="fonts/font3.fntdata"/><Relationship Id="rId81" Type="http://schemas.openxmlformats.org/officeDocument/2006/relationships/font" Target="fonts/font2.fntdata"/><Relationship Id="rId80" Type="http://schemas.openxmlformats.org/officeDocument/2006/relationships/font" Target="fonts/font1.fntdata"/><Relationship Id="rId8" Type="http://schemas.openxmlformats.org/officeDocument/2006/relationships/slide" Target="slides/slide4.xml"/><Relationship Id="rId79" Type="http://schemas.openxmlformats.org/officeDocument/2006/relationships/tableStyles" Target="tableStyles.xml"/><Relationship Id="rId78" Type="http://schemas.openxmlformats.org/officeDocument/2006/relationships/viewProps" Target="viewProps.xml"/><Relationship Id="rId77" Type="http://schemas.openxmlformats.org/officeDocument/2006/relationships/presProps" Target="presProps.xml"/><Relationship Id="rId76" Type="http://schemas.openxmlformats.org/officeDocument/2006/relationships/handoutMaster" Target="handoutMasters/handoutMaster1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7" Type="http://schemas.openxmlformats.org/officeDocument/2006/relationships/slide" Target="slides/slide3.xml"/><Relationship Id="rId69" Type="http://schemas.openxmlformats.org/officeDocument/2006/relationships/slide" Target="slides/slide64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0" Type="http://schemas.openxmlformats.org/officeDocument/2006/relationships/slide" Target="slides/slide55.xml"/><Relationship Id="rId6" Type="http://schemas.openxmlformats.org/officeDocument/2006/relationships/slide" Target="slides/slide2.xml"/><Relationship Id="rId59" Type="http://schemas.openxmlformats.org/officeDocument/2006/relationships/slide" Target="slides/slide54.xml"/><Relationship Id="rId58" Type="http://schemas.openxmlformats.org/officeDocument/2006/relationships/slide" Target="slides/slide53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" Type="http://schemas.openxmlformats.org/officeDocument/2006/relationships/slide" Target="slides/slide1.xml"/><Relationship Id="rId49" Type="http://schemas.openxmlformats.org/officeDocument/2006/relationships/slide" Target="slides/slide4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0" Type="http://schemas.openxmlformats.org/officeDocument/2006/relationships/slide" Target="slides/slide35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0" Type="http://schemas.openxmlformats.org/officeDocument/2006/relationships/slide" Target="slides/slide15.xml"/><Relationship Id="rId2" Type="http://schemas.openxmlformats.org/officeDocument/2006/relationships/theme" Target="theme/theme1.xml"/><Relationship Id="rId19" Type="http://schemas.openxmlformats.org/officeDocument/2006/relationships/notesMaster" Target="notesMasters/notesMaster1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8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8.xml"/><Relationship Id="rId8" Type="http://schemas.openxmlformats.org/officeDocument/2006/relationships/tags" Target="../tags/tag17.xml"/><Relationship Id="rId7" Type="http://schemas.openxmlformats.org/officeDocument/2006/relationships/image" Target="file:///C:\Users\1V994W2\PycharmProjects\PPT_Background_Generation/pic_temp/pic_half_right.png" TargetMode="External"/><Relationship Id="rId6" Type="http://schemas.openxmlformats.org/officeDocument/2006/relationships/image" Target="../media/image6.png"/><Relationship Id="rId5" Type="http://schemas.openxmlformats.org/officeDocument/2006/relationships/tags" Target="../tags/tag16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15.xml"/><Relationship Id="rId11" Type="http://schemas.openxmlformats.org/officeDocument/2006/relationships/tags" Target="../tags/tag20.xml"/><Relationship Id="rId10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22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1.xml"/><Relationship Id="rId13" Type="http://schemas.openxmlformats.org/officeDocument/2006/relationships/tags" Target="../tags/tag28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30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9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4.xml"/><Relationship Id="rId8" Type="http://schemas.openxmlformats.org/officeDocument/2006/relationships/tags" Target="../tags/tag43.xml"/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tags" Target="../tags/tag5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4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48.xml"/><Relationship Id="rId13" Type="http://schemas.openxmlformats.org/officeDocument/2006/relationships/tags" Target="../tags/tag55.xml"/><Relationship Id="rId12" Type="http://schemas.openxmlformats.org/officeDocument/2006/relationships/tags" Target="../tags/tag54.xml"/><Relationship Id="rId11" Type="http://schemas.openxmlformats.org/officeDocument/2006/relationships/tags" Target="../tags/tag53.xml"/><Relationship Id="rId10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5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56.xml"/><Relationship Id="rId12" Type="http://schemas.openxmlformats.org/officeDocument/2006/relationships/tags" Target="../tags/tag62.xml"/><Relationship Id="rId11" Type="http://schemas.openxmlformats.org/officeDocument/2006/relationships/tags" Target="../tags/tag61.xml"/><Relationship Id="rId10" Type="http://schemas.openxmlformats.org/officeDocument/2006/relationships/tags" Target="../tags/tag6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64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63.xml"/><Relationship Id="rId11" Type="http://schemas.openxmlformats.org/officeDocument/2006/relationships/tags" Target="../tags/tag68.xml"/><Relationship Id="rId10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image" Target="file:///C:\Users\1V994W2\PycharmProjects\PPT_Background_Generation/pic_temp/0_pic_quater_lef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7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69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7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76.xml"/><Relationship Id="rId11" Type="http://schemas.openxmlformats.org/officeDocument/2006/relationships/tags" Target="../tags/tag81.xml"/><Relationship Id="rId10" Type="http://schemas.openxmlformats.org/officeDocument/2006/relationships/tags" Target="../tags/tag80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84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3" Type="http://schemas.openxmlformats.org/officeDocument/2006/relationships/tags" Target="../tags/tag89.xml"/><Relationship Id="rId12" Type="http://schemas.openxmlformats.org/officeDocument/2006/relationships/tags" Target="../tags/tag88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1" Type="http://schemas.openxmlformats.org/officeDocument/2006/relationships/tags" Target="../tags/tag97.xml"/><Relationship Id="rId10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0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4" Type="http://schemas.openxmlformats.org/officeDocument/2006/relationships/tags" Target="../tags/tag106.xml"/><Relationship Id="rId13" Type="http://schemas.openxmlformats.org/officeDocument/2006/relationships/tags" Target="../tags/tag105.xml"/><Relationship Id="rId12" Type="http://schemas.openxmlformats.org/officeDocument/2006/relationships/tags" Target="../tags/tag104.xml"/><Relationship Id="rId11" Type="http://schemas.openxmlformats.org/officeDocument/2006/relationships/tags" Target="../tags/tag103.xml"/><Relationship Id="rId10" Type="http://schemas.openxmlformats.org/officeDocument/2006/relationships/tags" Target="../tags/tag102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0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4" Type="http://schemas.openxmlformats.org/officeDocument/2006/relationships/tags" Target="../tags/tag115.xml"/><Relationship Id="rId13" Type="http://schemas.openxmlformats.org/officeDocument/2006/relationships/tags" Target="../tags/tag114.xml"/><Relationship Id="rId12" Type="http://schemas.openxmlformats.org/officeDocument/2006/relationships/tags" Target="../tags/tag113.xml"/><Relationship Id="rId11" Type="http://schemas.openxmlformats.org/officeDocument/2006/relationships/tags" Target="../tags/tag112.xml"/><Relationship Id="rId10" Type="http://schemas.openxmlformats.org/officeDocument/2006/relationships/tags" Target="../tags/tag111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18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6" Type="http://schemas.openxmlformats.org/officeDocument/2006/relationships/tags" Target="../tags/tag126.xml"/><Relationship Id="rId15" Type="http://schemas.openxmlformats.org/officeDocument/2006/relationships/tags" Target="../tags/tag125.xml"/><Relationship Id="rId14" Type="http://schemas.openxmlformats.org/officeDocument/2006/relationships/tags" Target="../tags/tag124.xml"/><Relationship Id="rId13" Type="http://schemas.openxmlformats.org/officeDocument/2006/relationships/tags" Target="../tags/tag123.xml"/><Relationship Id="rId12" Type="http://schemas.openxmlformats.org/officeDocument/2006/relationships/tags" Target="../tags/tag122.xml"/><Relationship Id="rId11" Type="http://schemas.openxmlformats.org/officeDocument/2006/relationships/tags" Target="../tags/tag121.xml"/><Relationship Id="rId10" Type="http://schemas.openxmlformats.org/officeDocument/2006/relationships/tags" Target="../tags/tag120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2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146.xml"/><Relationship Id="rId8" Type="http://schemas.openxmlformats.org/officeDocument/2006/relationships/tags" Target="../tags/tag145.xml"/><Relationship Id="rId7" Type="http://schemas.openxmlformats.org/officeDocument/2006/relationships/tags" Target="../tags/tag144.xml"/><Relationship Id="rId6" Type="http://schemas.openxmlformats.org/officeDocument/2006/relationships/tags" Target="../tags/tag143.xml"/><Relationship Id="rId5" Type="http://schemas.openxmlformats.org/officeDocument/2006/relationships/tags" Target="../tags/tag142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41.xml"/><Relationship Id="rId10" Type="http://schemas.openxmlformats.org/officeDocument/2006/relationships/tags" Target="../tags/tag147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4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48.xml"/><Relationship Id="rId12" Type="http://schemas.openxmlformats.org/officeDocument/2006/relationships/tags" Target="../tags/tag154.xml"/><Relationship Id="rId11" Type="http://schemas.openxmlformats.org/officeDocument/2006/relationships/tags" Target="../tags/tag153.xml"/><Relationship Id="rId10" Type="http://schemas.openxmlformats.org/officeDocument/2006/relationships/tags" Target="../tags/tag152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158.xml"/><Relationship Id="rId8" Type="http://schemas.openxmlformats.org/officeDocument/2006/relationships/tags" Target="../tags/tag157.xml"/><Relationship Id="rId7" Type="http://schemas.openxmlformats.org/officeDocument/2006/relationships/image" Target="file:///C:\Users\1V994W2\PycharmProjects\PPT_Background_Generation/pic_temp/pic_half_right.png" TargetMode="External"/><Relationship Id="rId6" Type="http://schemas.openxmlformats.org/officeDocument/2006/relationships/image" Target="../media/image6.png"/><Relationship Id="rId5" Type="http://schemas.openxmlformats.org/officeDocument/2006/relationships/tags" Target="../tags/tag156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155.xml"/><Relationship Id="rId11" Type="http://schemas.openxmlformats.org/officeDocument/2006/relationships/tags" Target="../tags/tag160.xml"/><Relationship Id="rId10" Type="http://schemas.openxmlformats.org/officeDocument/2006/relationships/tags" Target="../tags/tag159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164.xml"/><Relationship Id="rId8" Type="http://schemas.openxmlformats.org/officeDocument/2006/relationships/tags" Target="../tags/tag16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62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61.xml"/><Relationship Id="rId13" Type="http://schemas.openxmlformats.org/officeDocument/2006/relationships/tags" Target="../tags/tag168.xml"/><Relationship Id="rId12" Type="http://schemas.openxmlformats.org/officeDocument/2006/relationships/tags" Target="../tags/tag167.xml"/><Relationship Id="rId11" Type="http://schemas.openxmlformats.org/officeDocument/2006/relationships/tags" Target="../tags/tag166.xml"/><Relationship Id="rId10" Type="http://schemas.openxmlformats.org/officeDocument/2006/relationships/tags" Target="../tags/tag165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172.xml"/><Relationship Id="rId8" Type="http://schemas.openxmlformats.org/officeDocument/2006/relationships/tags" Target="../tags/tag171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70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69.xml"/><Relationship Id="rId15" Type="http://schemas.openxmlformats.org/officeDocument/2006/relationships/tags" Target="../tags/tag178.xml"/><Relationship Id="rId14" Type="http://schemas.openxmlformats.org/officeDocument/2006/relationships/tags" Target="../tags/tag177.xml"/><Relationship Id="rId13" Type="http://schemas.openxmlformats.org/officeDocument/2006/relationships/tags" Target="../tags/tag176.xml"/><Relationship Id="rId12" Type="http://schemas.openxmlformats.org/officeDocument/2006/relationships/tags" Target="../tags/tag175.xml"/><Relationship Id="rId11" Type="http://schemas.openxmlformats.org/officeDocument/2006/relationships/tags" Target="../tags/tag174.xml"/><Relationship Id="rId10" Type="http://schemas.openxmlformats.org/officeDocument/2006/relationships/tags" Target="../tags/tag173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184.xml"/><Relationship Id="rId8" Type="http://schemas.openxmlformats.org/officeDocument/2006/relationships/tags" Target="../tags/tag183.xml"/><Relationship Id="rId7" Type="http://schemas.openxmlformats.org/officeDocument/2006/relationships/tags" Target="../tags/tag182.xml"/><Relationship Id="rId6" Type="http://schemas.openxmlformats.org/officeDocument/2006/relationships/tags" Target="../tags/tag181.xml"/><Relationship Id="rId5" Type="http://schemas.openxmlformats.org/officeDocument/2006/relationships/tags" Target="../tags/tag18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79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4" Type="http://schemas.openxmlformats.org/officeDocument/2006/relationships/tags" Target="../tags/tag187.xml"/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tags" Target="../tags/tag19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8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88.xml"/><Relationship Id="rId13" Type="http://schemas.openxmlformats.org/officeDocument/2006/relationships/tags" Target="../tags/tag195.xml"/><Relationship Id="rId12" Type="http://schemas.openxmlformats.org/officeDocument/2006/relationships/tags" Target="../tags/tag194.xml"/><Relationship Id="rId11" Type="http://schemas.openxmlformats.org/officeDocument/2006/relationships/tags" Target="../tags/tag193.xml"/><Relationship Id="rId10" Type="http://schemas.openxmlformats.org/officeDocument/2006/relationships/tags" Target="../tags/tag192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199.xml"/><Relationship Id="rId8" Type="http://schemas.openxmlformats.org/officeDocument/2006/relationships/tags" Target="../tags/tag19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9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96.xml"/><Relationship Id="rId12" Type="http://schemas.openxmlformats.org/officeDocument/2006/relationships/tags" Target="../tags/tag202.xml"/><Relationship Id="rId11" Type="http://schemas.openxmlformats.org/officeDocument/2006/relationships/tags" Target="../tags/tag201.xml"/><Relationship Id="rId10" Type="http://schemas.openxmlformats.org/officeDocument/2006/relationships/tags" Target="../tags/tag200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06.xml"/><Relationship Id="rId8" Type="http://schemas.openxmlformats.org/officeDocument/2006/relationships/tags" Target="../tags/tag205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204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03.xml"/><Relationship Id="rId11" Type="http://schemas.openxmlformats.org/officeDocument/2006/relationships/tags" Target="../tags/tag208.xml"/><Relationship Id="rId10" Type="http://schemas.openxmlformats.org/officeDocument/2006/relationships/tags" Target="../tags/tag207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212.xml"/><Relationship Id="rId8" Type="http://schemas.openxmlformats.org/officeDocument/2006/relationships/tags" Target="../tags/tag211.xml"/><Relationship Id="rId7" Type="http://schemas.openxmlformats.org/officeDocument/2006/relationships/image" Target="file:///C:\Users\1V994W2\PycharmProjects\PPT_Background_Generation/pic_temp/0_pic_quater_lef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21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209.xml"/><Relationship Id="rId12" Type="http://schemas.openxmlformats.org/officeDocument/2006/relationships/tags" Target="../tags/tag215.xml"/><Relationship Id="rId11" Type="http://schemas.openxmlformats.org/officeDocument/2006/relationships/tags" Target="../tags/tag214.xml"/><Relationship Id="rId10" Type="http://schemas.openxmlformats.org/officeDocument/2006/relationships/tags" Target="../tags/tag213.xml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219.xml"/><Relationship Id="rId8" Type="http://schemas.openxmlformats.org/officeDocument/2006/relationships/tags" Target="../tags/tag21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21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16.xml"/><Relationship Id="rId11" Type="http://schemas.openxmlformats.org/officeDocument/2006/relationships/tags" Target="../tags/tag221.xml"/><Relationship Id="rId10" Type="http://schemas.openxmlformats.org/officeDocument/2006/relationships/tags" Target="../tags/tag220.xml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225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24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23.xml"/><Relationship Id="rId2" Type="http://schemas.openxmlformats.org/officeDocument/2006/relationships/tags" Target="../tags/tag222.xml"/><Relationship Id="rId13" Type="http://schemas.openxmlformats.org/officeDocument/2006/relationships/tags" Target="../tags/tag229.xml"/><Relationship Id="rId12" Type="http://schemas.openxmlformats.org/officeDocument/2006/relationships/tags" Target="../tags/tag228.xml"/><Relationship Id="rId11" Type="http://schemas.openxmlformats.org/officeDocument/2006/relationships/tags" Target="../tags/tag227.xml"/><Relationship Id="rId10" Type="http://schemas.openxmlformats.org/officeDocument/2006/relationships/tags" Target="../tags/tag226.xml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235.xml"/><Relationship Id="rId8" Type="http://schemas.openxmlformats.org/officeDocument/2006/relationships/tags" Target="../tags/tag234.xml"/><Relationship Id="rId7" Type="http://schemas.openxmlformats.org/officeDocument/2006/relationships/tags" Target="../tags/tag233.xml"/><Relationship Id="rId6" Type="http://schemas.openxmlformats.org/officeDocument/2006/relationships/tags" Target="../tags/tag23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31.xml"/><Relationship Id="rId2" Type="http://schemas.openxmlformats.org/officeDocument/2006/relationships/tags" Target="../tags/tag230.xml"/><Relationship Id="rId11" Type="http://schemas.openxmlformats.org/officeDocument/2006/relationships/tags" Target="../tags/tag237.xml"/><Relationship Id="rId10" Type="http://schemas.openxmlformats.org/officeDocument/2006/relationships/tags" Target="../tags/tag236.xml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24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4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39.xml"/><Relationship Id="rId2" Type="http://schemas.openxmlformats.org/officeDocument/2006/relationships/tags" Target="../tags/tag238.xml"/><Relationship Id="rId14" Type="http://schemas.openxmlformats.org/officeDocument/2006/relationships/tags" Target="../tags/tag246.xml"/><Relationship Id="rId13" Type="http://schemas.openxmlformats.org/officeDocument/2006/relationships/tags" Target="../tags/tag245.xml"/><Relationship Id="rId12" Type="http://schemas.openxmlformats.org/officeDocument/2006/relationships/tags" Target="../tags/tag244.xml"/><Relationship Id="rId11" Type="http://schemas.openxmlformats.org/officeDocument/2006/relationships/tags" Target="../tags/tag243.xml"/><Relationship Id="rId10" Type="http://schemas.openxmlformats.org/officeDocument/2006/relationships/tags" Target="../tags/tag242.xml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25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4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48.xml"/><Relationship Id="rId2" Type="http://schemas.openxmlformats.org/officeDocument/2006/relationships/tags" Target="../tags/tag247.xml"/><Relationship Id="rId14" Type="http://schemas.openxmlformats.org/officeDocument/2006/relationships/tags" Target="../tags/tag255.xml"/><Relationship Id="rId13" Type="http://schemas.openxmlformats.org/officeDocument/2006/relationships/tags" Target="../tags/tag254.xml"/><Relationship Id="rId12" Type="http://schemas.openxmlformats.org/officeDocument/2006/relationships/tags" Target="../tags/tag253.xml"/><Relationship Id="rId11" Type="http://schemas.openxmlformats.org/officeDocument/2006/relationships/tags" Target="../tags/tag252.xml"/><Relationship Id="rId10" Type="http://schemas.openxmlformats.org/officeDocument/2006/relationships/tags" Target="../tags/tag251.xml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259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58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57.xml"/><Relationship Id="rId2" Type="http://schemas.openxmlformats.org/officeDocument/2006/relationships/tags" Target="../tags/tag256.xml"/><Relationship Id="rId16" Type="http://schemas.openxmlformats.org/officeDocument/2006/relationships/tags" Target="../tags/tag266.xml"/><Relationship Id="rId15" Type="http://schemas.openxmlformats.org/officeDocument/2006/relationships/tags" Target="../tags/tag265.xml"/><Relationship Id="rId14" Type="http://schemas.openxmlformats.org/officeDocument/2006/relationships/tags" Target="../tags/tag264.xml"/><Relationship Id="rId13" Type="http://schemas.openxmlformats.org/officeDocument/2006/relationships/tags" Target="../tags/tag263.xml"/><Relationship Id="rId12" Type="http://schemas.openxmlformats.org/officeDocument/2006/relationships/tags" Target="../tags/tag262.xml"/><Relationship Id="rId11" Type="http://schemas.openxmlformats.org/officeDocument/2006/relationships/tags" Target="../tags/tag261.xml"/><Relationship Id="rId10" Type="http://schemas.openxmlformats.org/officeDocument/2006/relationships/tags" Target="../tags/tag260.xml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tags" Target="../tags/tag27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6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68.xml"/><Relationship Id="rId2" Type="http://schemas.openxmlformats.org/officeDocument/2006/relationships/tags" Target="../tags/tag267.xml"/><Relationship Id="rId13" Type="http://schemas.openxmlformats.org/officeDocument/2006/relationships/tags" Target="../tags/tag274.xml"/><Relationship Id="rId12" Type="http://schemas.openxmlformats.org/officeDocument/2006/relationships/tags" Target="../tags/tag273.xml"/><Relationship Id="rId11" Type="http://schemas.openxmlformats.org/officeDocument/2006/relationships/tags" Target="../tags/tag272.xml"/><Relationship Id="rId10" Type="http://schemas.openxmlformats.org/officeDocument/2006/relationships/tags" Target="../tags/tag271.xml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83000">
              <a:srgbClr val="E0DE1A"/>
            </a:gs>
            <a:gs pos="83000">
              <a:srgbClr val="E0DE1A"/>
            </a:gs>
            <a:gs pos="100000">
              <a:srgbClr val="E0DE1A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QQ图片2018081115555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4FAF8">
                  <a:alpha val="100000"/>
                </a:srgbClr>
              </a:clrFrom>
              <a:clrTo>
                <a:srgbClr val="F4FAF8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15350" y="6985"/>
            <a:ext cx="603885" cy="9893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4114800" cy="54864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8"/>
            </p:custDataLst>
          </p:nvPr>
        </p:nvSpPr>
        <p:spPr>
          <a:xfrm>
            <a:off x="4810601" y="2056765"/>
            <a:ext cx="4058126" cy="970915"/>
          </a:xfrm>
        </p:spPr>
        <p:txBody>
          <a:bodyPr vert="horz" lIns="0" tIns="0" rIns="0" bIns="0" rtlCol="0" anchor="ctr" anchorCtr="0">
            <a:normAutofit/>
          </a:bodyPr>
          <a:lstStyle>
            <a:lvl1pPr>
              <a:defRPr lang="zh-CN" altLang="en-US" sz="4050" b="0" spc="6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75S" panose="00020600040101010101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9"/>
            </p:custDataLst>
          </p:nvPr>
        </p:nvSpPr>
        <p:spPr>
          <a:xfrm>
            <a:off x="4810601" y="3232150"/>
            <a:ext cx="4058603" cy="156972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lang="zh-CN" altLang="en-US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lvl="0" indent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cxnSp>
        <p:nvCxnSpPr>
          <p:cNvPr id="8" name="直接连接符 7"/>
          <p:cNvCxnSpPr/>
          <p:nvPr>
            <p:custDataLst>
              <p:tags r:id="rId10"/>
            </p:custDataLst>
          </p:nvPr>
        </p:nvCxnSpPr>
        <p:spPr>
          <a:xfrm flipV="1">
            <a:off x="4545330" y="1975485"/>
            <a:ext cx="0" cy="282638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502412" y="952508"/>
            <a:ext cx="8139178" cy="5388907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1524000" cy="40640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1397000"/>
            <a:ext cx="1524000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  <p:custDataLst>
              <p:tags r:id="rId11"/>
            </p:custDataLst>
          </p:nvPr>
        </p:nvSpPr>
        <p:spPr>
          <a:xfrm>
            <a:off x="2664857" y="3800943"/>
            <a:ext cx="3793331" cy="628650"/>
          </a:xfrm>
        </p:spPr>
        <p:txBody>
          <a:bodyPr>
            <a:noAutofit/>
          </a:bodyPr>
          <a:lstStyle>
            <a:lvl1pPr marL="0" indent="0" algn="ctr">
              <a:buNone/>
              <a:defRPr sz="2400" baseline="0">
                <a:ea typeface="汉仪旗黑-75S" panose="00020600040101010101" charset="-122"/>
              </a:defRPr>
            </a:lvl1pPr>
          </a:lstStyle>
          <a:p>
            <a:pPr lvl="0"/>
            <a:r>
              <a:rPr lang="zh-CN" altLang="en-US"/>
              <a:t>单击此处编辑大标题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4679158" y="952508"/>
            <a:ext cx="396243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0" y="1234440"/>
            <a:ext cx="3291840" cy="438912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0" y="0"/>
            <a:ext cx="54864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75S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146" y="6985"/>
            <a:ext cx="7886700" cy="638810"/>
          </a:xfrm>
        </p:spPr>
        <p:txBody>
          <a:bodyPr anchor="t" anchorCtr="0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146" y="989330"/>
            <a:ext cx="9092089" cy="54800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85800"/>
            <a:ext cx="4114800" cy="5486400"/>
          </a:xfrm>
          <a:prstGeom prst="rect">
            <a:avLst/>
          </a:prstGeom>
        </p:spPr>
      </p:pic>
      <p:pic>
        <p:nvPicPr>
          <p:cNvPr id="6" name="图片 5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1"/>
            </p:custDataLst>
          </p:nvPr>
        </p:nvSpPr>
        <p:spPr>
          <a:xfrm>
            <a:off x="571500" y="2095183"/>
            <a:ext cx="3619024" cy="1351915"/>
          </a:xfrm>
        </p:spPr>
        <p:txBody>
          <a:bodyPr vert="horz" lIns="0" tIns="0" rIns="0" bIns="0" rtlCol="0" anchor="b" anchorCtr="0">
            <a:normAutofit/>
          </a:bodyPr>
          <a:lstStyle>
            <a:lvl1pPr>
              <a:defRPr lang="zh-CN" altLang="en-US" sz="4950" b="0" spc="7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75S" panose="00020600040101010101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4" hasCustomPrompt="1"/>
            <p:custDataLst>
              <p:tags r:id="rId12"/>
            </p:custDataLst>
          </p:nvPr>
        </p:nvSpPr>
        <p:spPr>
          <a:xfrm>
            <a:off x="571500" y="3651568"/>
            <a:ext cx="3619500" cy="111125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kumimoji="0" lang="zh-CN" altLang="en-US" sz="1200" b="0" i="0" spc="2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marR="0" lvl="0" indent="0">
              <a:lnSpc>
                <a:spcPct val="120000"/>
              </a:lnSpc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19056" y="303809"/>
            <a:ext cx="8705888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3618452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8" name="图片 7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437400" y="770400"/>
            <a:ext cx="2970000" cy="882000"/>
          </a:xfrm>
        </p:spPr>
        <p:txBody>
          <a:bodyPr anchor="ctr" anchorCtr="0"/>
          <a:lstStyle>
            <a:lvl1pPr>
              <a:defRPr sz="27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0" y="5028971"/>
            <a:ext cx="9144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3600" y="669600"/>
            <a:ext cx="8232300" cy="565200"/>
          </a:xfrm>
        </p:spPr>
        <p:txBody>
          <a:bodyPr anchor="ctr" anchorCtr="0"/>
          <a:lstStyle>
            <a:lvl1pPr algn="ctr">
              <a:defRPr sz="24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613410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410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3691"/>
            <a:ext cx="9144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/>
              <a:t>s</a:t>
            </a:r>
            <a:endParaRPr lang="en-US" altLang="zh-CN" sz="1350"/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848" y="5229225"/>
            <a:ext cx="1215152" cy="1628775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29225"/>
            <a:ext cx="1215152" cy="16287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4114800" cy="54864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8"/>
            </p:custDataLst>
          </p:nvPr>
        </p:nvSpPr>
        <p:spPr>
          <a:xfrm>
            <a:off x="4810601" y="2056765"/>
            <a:ext cx="4058126" cy="970915"/>
          </a:xfrm>
        </p:spPr>
        <p:txBody>
          <a:bodyPr vert="horz" lIns="0" tIns="0" rIns="0" bIns="0" rtlCol="0" anchor="ctr" anchorCtr="0">
            <a:normAutofit/>
          </a:bodyPr>
          <a:lstStyle>
            <a:lvl1pPr>
              <a:defRPr lang="zh-CN" altLang="en-US" sz="5400" b="0" spc="6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9"/>
            </p:custDataLst>
          </p:nvPr>
        </p:nvSpPr>
        <p:spPr>
          <a:xfrm>
            <a:off x="4810601" y="3232150"/>
            <a:ext cx="4058603" cy="156972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lang="zh-CN" altLang="en-US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lvl="0" indent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cxnSp>
        <p:nvCxnSpPr>
          <p:cNvPr id="8" name="直接连接符 7"/>
          <p:cNvCxnSpPr/>
          <p:nvPr userDrawn="1">
            <p:custDataLst>
              <p:tags r:id="rId10"/>
            </p:custDataLst>
          </p:nvPr>
        </p:nvCxnSpPr>
        <p:spPr>
          <a:xfrm flipV="1">
            <a:off x="4545330" y="1975485"/>
            <a:ext cx="0" cy="282638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502412" y="952508"/>
            <a:ext cx="8139178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1524000" cy="40640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1397000"/>
            <a:ext cx="1524000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  <p:custDataLst>
              <p:tags r:id="rId11"/>
            </p:custDataLst>
          </p:nvPr>
        </p:nvSpPr>
        <p:spPr>
          <a:xfrm>
            <a:off x="2664857" y="3800943"/>
            <a:ext cx="3793331" cy="628650"/>
          </a:xfrm>
        </p:spPr>
        <p:txBody>
          <a:bodyPr>
            <a:noAutofit/>
          </a:bodyPr>
          <a:lstStyle>
            <a:lvl1pPr marL="0" indent="0" algn="ctr">
              <a:buNone/>
              <a:defRPr sz="3200" baseline="0">
                <a:ea typeface="汉仪旗黑-85S" panose="00020600040101010101" pitchFamily="18" charset="-122"/>
              </a:defRPr>
            </a:lvl1pPr>
          </a:lstStyle>
          <a:p>
            <a:pPr lvl="0"/>
            <a:r>
              <a:rPr lang="zh-CN" altLang="en-US"/>
              <a:t>单击此处编辑大标题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4679158" y="952508"/>
            <a:ext cx="396243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0" y="1234440"/>
            <a:ext cx="3291840" cy="4389120"/>
          </a:xfrm>
          <a:prstGeom prst="rect">
            <a:avLst/>
          </a:prstGeom>
        </p:spPr>
      </p:pic>
      <p:sp>
        <p:nvSpPr>
          <p:cNvPr id="6" name="矩形 5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54864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85800"/>
            <a:ext cx="4114800" cy="54864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1"/>
            </p:custDataLst>
          </p:nvPr>
        </p:nvSpPr>
        <p:spPr>
          <a:xfrm>
            <a:off x="571500" y="2095183"/>
            <a:ext cx="3619024" cy="1351915"/>
          </a:xfrm>
        </p:spPr>
        <p:txBody>
          <a:bodyPr vert="horz" lIns="0" tIns="0" rIns="0" bIns="0" rtlCol="0" anchor="b" anchorCtr="0">
            <a:normAutofit/>
          </a:bodyPr>
          <a:lstStyle>
            <a:lvl1pPr>
              <a:defRPr lang="zh-CN" altLang="en-US" sz="6600" b="0" spc="7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4" hasCustomPrompt="1"/>
            <p:custDataLst>
              <p:tags r:id="rId12"/>
            </p:custDataLst>
          </p:nvPr>
        </p:nvSpPr>
        <p:spPr>
          <a:xfrm>
            <a:off x="571500" y="3651568"/>
            <a:ext cx="3619500" cy="111125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kumimoji="0" lang="zh-CN" altLang="en-US" sz="1600" b="0" i="0" spc="2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marR="0" lvl="0" indent="0">
              <a:lnSpc>
                <a:spcPct val="120000"/>
              </a:lnSpc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19056" y="303809"/>
            <a:ext cx="8705888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3618452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437400" y="770400"/>
            <a:ext cx="2970000" cy="882000"/>
          </a:xfrm>
        </p:spPr>
        <p:txBody>
          <a:bodyPr anchor="ctr" anchorCtr="0"/>
          <a:lstStyle>
            <a:lvl1pPr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9144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3600" y="669600"/>
            <a:ext cx="8232300" cy="565200"/>
          </a:xfrm>
        </p:spPr>
        <p:txBody>
          <a:bodyPr anchor="ctr" anchorCtr="0"/>
          <a:lstStyle>
            <a:lvl1pPr algn="ctr"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613410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410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9144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/>
              <a:t>s</a:t>
            </a:r>
            <a:endParaRPr lang="en-US" altLang="zh-CN" sz="1350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848" y="5229225"/>
            <a:ext cx="1215152" cy="1628775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29225"/>
            <a:ext cx="1215152" cy="16287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06" y="2095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40.xml"/><Relationship Id="rId23" Type="http://schemas.openxmlformats.org/officeDocument/2006/relationships/tags" Target="../tags/tag139.xml"/><Relationship Id="rId22" Type="http://schemas.openxmlformats.org/officeDocument/2006/relationships/tags" Target="../tags/tag138.xml"/><Relationship Id="rId21" Type="http://schemas.openxmlformats.org/officeDocument/2006/relationships/tags" Target="../tags/tag137.xml"/><Relationship Id="rId20" Type="http://schemas.openxmlformats.org/officeDocument/2006/relationships/tags" Target="../tags/tag136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5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2.xml"/><Relationship Id="rId25" Type="http://schemas.openxmlformats.org/officeDocument/2006/relationships/theme" Target="../theme/theme3.xml"/><Relationship Id="rId24" Type="http://schemas.openxmlformats.org/officeDocument/2006/relationships/tags" Target="../tags/tag280.xml"/><Relationship Id="rId23" Type="http://schemas.openxmlformats.org/officeDocument/2006/relationships/tags" Target="../tags/tag279.xml"/><Relationship Id="rId22" Type="http://schemas.openxmlformats.org/officeDocument/2006/relationships/tags" Target="../tags/tag278.xml"/><Relationship Id="rId21" Type="http://schemas.openxmlformats.org/officeDocument/2006/relationships/tags" Target="../tags/tag277.xml"/><Relationship Id="rId20" Type="http://schemas.openxmlformats.org/officeDocument/2006/relationships/tags" Target="../tags/tag276.xml"/><Relationship Id="rId2" Type="http://schemas.openxmlformats.org/officeDocument/2006/relationships/slideLayout" Target="../slideLayouts/slideLayout31.xml"/><Relationship Id="rId19" Type="http://schemas.openxmlformats.org/officeDocument/2006/relationships/tags" Target="../tags/tag275.xml"/><Relationship Id="rId18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83000">
              <a:srgbClr val="E0DE1A"/>
            </a:gs>
            <a:gs pos="83000">
              <a:srgbClr val="E0DE1A"/>
            </a:gs>
            <a:gs pos="100000">
              <a:srgbClr val="E0DE1A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710805" y="6539230"/>
            <a:ext cx="1503045" cy="32194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r"/>
            <a:r>
              <a:rPr lang="zh-CN" altLang="en-US" sz="1500" b="1">
                <a:solidFill>
                  <a:schemeClr val="accent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武汉传媒学院</a:t>
            </a:r>
            <a:endParaRPr lang="zh-CN" altLang="en-US" sz="1500" b="1">
              <a:solidFill>
                <a:schemeClr val="accent1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7146" y="698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7146" y="1332865"/>
            <a:ext cx="9092089" cy="5136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pic>
        <p:nvPicPr>
          <p:cNvPr id="8" name="图片 7" descr="QQ图片20180811155554"/>
          <p:cNvPicPr>
            <a:picLocks noChangeAspect="1"/>
          </p:cNvPicPr>
          <p:nvPr/>
        </p:nvPicPr>
        <p:blipFill>
          <a:blip r:embed="rId12">
            <a:clrChange>
              <a:clrFrom>
                <a:srgbClr val="F4FAF8">
                  <a:alpha val="100000"/>
                </a:srgbClr>
              </a:clrFrom>
              <a:clrTo>
                <a:srgbClr val="F4FAF8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15350" y="6985"/>
            <a:ext cx="603885" cy="9893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effectLst>
            <a:glow rad="101600">
              <a:schemeClr val="accent5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</a:effectLst>
          <a:latin typeface="黑体" panose="02010609060101010101" charset="-122"/>
          <a:ea typeface="黑体" panose="0201060906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502412" y="961398"/>
            <a:ext cx="8139178" cy="5388907"/>
          </a:xfrm>
          <a:prstGeom prst="rect">
            <a:avLst/>
          </a:prstGeom>
        </p:spPr>
        <p:txBody>
          <a:bodyPr vert="horz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0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502412" y="961398"/>
            <a:ext cx="8139178" cy="5388907"/>
          </a:xfrm>
          <a:prstGeom prst="rect">
            <a:avLst/>
          </a:prstGeom>
        </p:spPr>
        <p:txBody>
          <a:bodyPr vert="horz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0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8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9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9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93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295.xml"/><Relationship Id="rId1" Type="http://schemas.openxmlformats.org/officeDocument/2006/relationships/tags" Target="../tags/tag29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9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0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02.xml"/><Relationship Id="rId1" Type="http://schemas.openxmlformats.org/officeDocument/2006/relationships/tags" Target="../tags/tag30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05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07.xml"/><Relationship Id="rId1" Type="http://schemas.openxmlformats.org/officeDocument/2006/relationships/tags" Target="../tags/tag30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09.xml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11.xml"/><Relationship Id="rId1" Type="http://schemas.openxmlformats.org/officeDocument/2006/relationships/tags" Target="../tags/tag3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3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15.xml"/><Relationship Id="rId1" Type="http://schemas.openxmlformats.org/officeDocument/2006/relationships/tags" Target="../tags/tag3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18.xml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20.xml"/><Relationship Id="rId1" Type="http://schemas.openxmlformats.org/officeDocument/2006/relationships/tags" Target="../tags/tag31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22.xml"/></Relationships>
</file>

<file path=ppt/slides/_rels/slide3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24.xml"/><Relationship Id="rId1" Type="http://schemas.openxmlformats.org/officeDocument/2006/relationships/tags" Target="../tags/tag32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28.xml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30.xml"/><Relationship Id="rId1" Type="http://schemas.openxmlformats.org/officeDocument/2006/relationships/tags" Target="../tags/tag32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3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32.xml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34.xml"/><Relationship Id="rId1" Type="http://schemas.openxmlformats.org/officeDocument/2006/relationships/tags" Target="../tags/tag33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3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36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3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3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5.xml"/></Relationships>
</file>

<file path=ppt/slides/_rels/slide5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40.xml"/><Relationship Id="rId1" Type="http://schemas.openxmlformats.org/officeDocument/2006/relationships/tags" Target="../tags/tag339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43.xml"/></Relationships>
</file>

<file path=ppt/slides/_rels/slide5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45.xml"/><Relationship Id="rId1" Type="http://schemas.openxmlformats.org/officeDocument/2006/relationships/tags" Target="../tags/tag344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6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48.xml"/></Relationships>
</file>

<file path=ppt/slides/_rels/slide5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50.xml"/><Relationship Id="rId1" Type="http://schemas.openxmlformats.org/officeDocument/2006/relationships/tags" Target="../tags/tag349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5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6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52.xml"/></Relationships>
</file>

<file path=ppt/slides/_rels/slide6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54.xml"/><Relationship Id="rId1" Type="http://schemas.openxmlformats.org/officeDocument/2006/relationships/tags" Target="../tags/tag35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5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56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5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58.xml"/></Relationships>
</file>

<file path=ppt/slides/_rels/slide6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60.xml"/><Relationship Id="rId1" Type="http://schemas.openxmlformats.org/officeDocument/2006/relationships/tags" Target="../tags/tag359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6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6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6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6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3"/>
          </p:nvPr>
        </p:nvSpPr>
        <p:spPr/>
        <p:txBody>
          <a:bodyPr>
            <a:normAutofit/>
          </a:bodyPr>
          <a:p>
            <a:r>
              <a:rPr lang="zh-CN" altLang="en-US"/>
              <a:t>第11章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4"/>
          </p:nvPr>
        </p:nvSpPr>
        <p:spPr>
          <a:xfrm>
            <a:off x="4911725" y="3223260"/>
            <a:ext cx="4232275" cy="1569720"/>
          </a:xfrm>
        </p:spPr>
        <p:txBody>
          <a:bodyPr/>
          <a:p>
            <a:pPr marL="0" indent="0">
              <a:buNone/>
            </a:pPr>
            <a:r>
              <a:rPr lang="en-US" altLang="zh-CN" sz="3200">
                <a:sym typeface="+mn-ea"/>
              </a:rPr>
              <a:t> </a:t>
            </a:r>
            <a:r>
              <a:rPr sz="3200">
                <a:sym typeface="+mn-ea"/>
              </a:rPr>
              <a:t>Bootstrap表单与组件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内联</a:t>
            </a:r>
            <a:r>
              <a:rPr lang="zh-CN" altLang="en-US" sz="3200">
                <a:sym typeface="+mn-ea"/>
              </a:rPr>
              <a:t>表单的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实例</a:t>
            </a:r>
            <a:endParaRPr lang="zh-CN" altLang="en-US"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2530" y="1099820"/>
            <a:ext cx="7138670" cy="1076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/>
              <a:t>例1</a:t>
            </a:r>
            <a:r>
              <a:rPr lang="en-US" altLang="zh-CN" sz="3200"/>
              <a:t>1</a:t>
            </a:r>
            <a:r>
              <a:rPr lang="zh-CN" altLang="en-US" sz="3200"/>
              <a:t>-</a:t>
            </a:r>
            <a:r>
              <a:rPr lang="en-US" altLang="zh-CN" sz="3200"/>
              <a:t>3</a:t>
            </a:r>
            <a:r>
              <a:rPr lang="zh-CN" altLang="en-US" sz="3200"/>
              <a:t>   Bootstrap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水平表单</a:t>
            </a:r>
            <a:r>
              <a:rPr lang="zh-CN" altLang="en-US" sz="3200"/>
              <a:t>和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栅格系统</a:t>
            </a:r>
            <a:r>
              <a:rPr lang="zh-CN" altLang="en-US" sz="3200"/>
              <a:t>制作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登录</a:t>
            </a:r>
            <a:r>
              <a:rPr lang="zh-CN" altLang="en-US" sz="3200"/>
              <a:t>页面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zh-CN" altLang="en-US" sz="2400"/>
              <a:t>     在Bootstrap框架中要实现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水平表单</a:t>
            </a:r>
            <a:r>
              <a:rPr lang="zh-CN" altLang="en-US" sz="2400"/>
              <a:t>效果，必须满足以下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两个条件</a:t>
            </a:r>
            <a:r>
              <a:rPr lang="zh-CN" altLang="en-US" sz="2400"/>
              <a:t>：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（1）在&lt;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form</a:t>
            </a:r>
            <a:r>
              <a:rPr lang="zh-CN" altLang="en-US" sz="2400"/>
              <a:t>&gt;元素中添加“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form-horizontal</a:t>
            </a:r>
            <a:r>
              <a:rPr lang="zh-CN" altLang="en-US" sz="2400"/>
              <a:t>”样式类。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（2）把标签和控件放在一个带有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class="form-group"</a:t>
            </a:r>
            <a:r>
              <a:rPr lang="zh-CN" altLang="en-US" sz="2400"/>
              <a:t>的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&lt;div&gt;元素</a:t>
            </a:r>
            <a:r>
              <a:rPr lang="zh-CN" altLang="en-US" sz="2400"/>
              <a:t>中。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（3）向标签添加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class="control-label"</a:t>
            </a:r>
            <a:r>
              <a:rPr lang="zh-CN" altLang="en-US" sz="2400"/>
              <a:t>。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 </a:t>
            </a:r>
            <a:r>
              <a:rPr lang="zh-CN" altLang="en-US" sz="3200">
                <a:sym typeface="+mn-ea"/>
              </a:rPr>
              <a:t>Bootstrap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水平表单</a:t>
            </a:r>
            <a:r>
              <a:rPr lang="zh-CN" altLang="en-US" sz="3200">
                <a:sym typeface="+mn-ea"/>
              </a:rPr>
              <a:t>和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栅格系统</a:t>
            </a:r>
            <a:r>
              <a:rPr lang="zh-CN" altLang="en-US" sz="3200">
                <a:sym typeface="+mn-ea"/>
              </a:rPr>
              <a:t>制作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登录</a:t>
            </a:r>
            <a:r>
              <a:rPr lang="zh-CN" altLang="en-US" sz="3200">
                <a:sym typeface="+mn-ea"/>
              </a:rPr>
              <a:t>页面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-4</a:t>
            </a:r>
            <a:b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  </a:t>
            </a:r>
            <a:r>
              <a:rPr lang="zh-CN" altLang="en-US" sz="3555"/>
              <a:t>使用</a:t>
            </a:r>
            <a:r>
              <a:rPr lang="zh-CN" altLang="en-US"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颜色提示</a:t>
            </a:r>
            <a:r>
              <a:rPr lang="zh-CN" altLang="en-US" sz="3555"/>
              <a:t>、</a:t>
            </a:r>
            <a:r>
              <a:rPr lang="zh-CN" altLang="en-US"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图标提示</a:t>
            </a:r>
            <a:r>
              <a:rPr lang="zh-CN" altLang="en-US" sz="3555"/>
              <a:t>和</a:t>
            </a:r>
            <a:r>
              <a:rPr lang="zh-CN" altLang="en-US"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文字提示</a:t>
            </a:r>
            <a:r>
              <a:rPr lang="zh-CN" altLang="en-US" sz="3555"/>
              <a:t>的综合实例</a:t>
            </a:r>
            <a:endParaRPr lang="zh-CN" altLang="en-US" sz="3555"/>
          </a:p>
        </p:txBody>
      </p:sp>
    </p:spTree>
    <p:custDataLst>
      <p:tags r:id="rId2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1. 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 颜色提示</a:t>
            </a:r>
            <a:endParaRPr sz="270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sym typeface="+mn-ea"/>
            </a:endParaRPr>
          </a:p>
          <a:p>
            <a:r>
              <a:rPr lang="zh-CN" altLang="en-US" sz="2400"/>
              <a:t>   Bootstrap对表单控件的校验状态（例如错误、警告和成功状态）都定义了样式，这些样式类包括：</a:t>
            </a:r>
            <a:endParaRPr lang="zh-CN" altLang="en-US" sz="2400"/>
          </a:p>
          <a:p>
            <a:r>
              <a:rPr lang="zh-CN" altLang="en-US"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has-warning</a:t>
            </a:r>
            <a:r>
              <a:rPr lang="zh-CN" altLang="en-US" sz="2400"/>
              <a:t>（警告状态，显示</a:t>
            </a:r>
            <a:r>
              <a:rPr lang="zh-CN" altLang="en-US"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黄色</a:t>
            </a:r>
            <a:r>
              <a:rPr lang="zh-CN" altLang="en-US" sz="2400"/>
              <a:t>）</a:t>
            </a:r>
            <a:endParaRPr lang="zh-CN" altLang="en-US" sz="2400"/>
          </a:p>
          <a:p>
            <a:r>
              <a:rPr lang="zh-CN" altLang="en-US"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has-error</a:t>
            </a:r>
            <a:r>
              <a:rPr lang="zh-CN" altLang="en-US" sz="2400"/>
              <a:t>（错误状态，显示</a:t>
            </a:r>
            <a:r>
              <a:rPr lang="zh-CN" altLang="en-US"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红色</a:t>
            </a:r>
            <a:r>
              <a:rPr lang="zh-CN" altLang="en-US" sz="2400"/>
              <a:t>） </a:t>
            </a:r>
            <a:endParaRPr lang="zh-CN" altLang="en-US" sz="2400"/>
          </a:p>
          <a:p>
            <a:r>
              <a:rPr lang="zh-CN" altLang="en-US"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has-success</a:t>
            </a:r>
            <a:r>
              <a:rPr lang="zh-CN" altLang="en-US" sz="2400"/>
              <a:t>（成功状态，显示</a:t>
            </a:r>
            <a:r>
              <a:rPr lang="zh-CN" altLang="en-US"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绿</a:t>
            </a:r>
            <a:r>
              <a:rPr lang="zh-CN" altLang="en-US"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色</a:t>
            </a:r>
            <a:r>
              <a:rPr lang="zh-CN" altLang="en-US" sz="2400"/>
              <a:t>）</a:t>
            </a:r>
            <a:endParaRPr lang="zh-CN" altLang="en-US" sz="2400"/>
          </a:p>
          <a:p>
            <a:r>
              <a:rPr lang="zh-CN" altLang="en-US" sz="2400"/>
              <a:t>并把这些样式类</a:t>
            </a:r>
            <a:r>
              <a:rPr lang="zh-CN" altLang="en-US"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添加到</a:t>
            </a:r>
            <a:r>
              <a:rPr lang="zh-CN" altLang="en-US" sz="2400"/>
              <a:t>这些控件的</a:t>
            </a:r>
            <a:r>
              <a:rPr lang="zh-CN" altLang="en-US"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父元素</a:t>
            </a:r>
            <a:r>
              <a:rPr lang="zh-CN" altLang="en-US" sz="2400"/>
              <a:t>即可。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8425" y="1030605"/>
            <a:ext cx="9236710" cy="5388610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/>
              <a:t> </a:t>
            </a:r>
            <a:r>
              <a:rPr sz="3200"/>
              <a:t> 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图标</a:t>
            </a:r>
            <a:r>
              <a:rPr sz="3200"/>
              <a:t>提示</a:t>
            </a:r>
            <a:endParaRPr sz="3200"/>
          </a:p>
          <a:p>
            <a:pPr marL="0" indent="0">
              <a:buNone/>
            </a:pPr>
            <a:r>
              <a:rPr sz="2700"/>
              <a:t>添加图标提示步骤如下：</a:t>
            </a:r>
            <a:endParaRPr sz="2700"/>
          </a:p>
          <a:p>
            <a:pPr marL="0" indent="0">
              <a:buNone/>
            </a:pPr>
            <a:r>
              <a:rPr sz="2700"/>
              <a:t>（1）在验证样式的容器上添加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class="has-feedback"</a:t>
            </a:r>
            <a:r>
              <a:rPr sz="2700"/>
              <a:t>。</a:t>
            </a:r>
            <a:endParaRPr sz="2700"/>
          </a:p>
          <a:p>
            <a:pPr marL="0" indent="0">
              <a:buNone/>
            </a:pPr>
            <a:r>
              <a:rPr sz="2700"/>
              <a:t>（2）在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&lt;input&gt;</a:t>
            </a:r>
            <a:r>
              <a:rPr sz="2700"/>
              <a:t>标签后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添加</a:t>
            </a:r>
            <a:r>
              <a:rPr sz="2700"/>
              <a:t>一个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&lt;span&gt;</a:t>
            </a:r>
            <a:r>
              <a:rPr sz="2700"/>
              <a:t>标签，为&lt;span&gt;标签指定对应的图标样式，并添加c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lass="form-control-feedback"</a:t>
            </a:r>
            <a:r>
              <a:rPr sz="2700"/>
              <a:t>。</a:t>
            </a:r>
            <a:endParaRPr sz="2700"/>
          </a:p>
          <a:p>
            <a:pPr marL="0" indent="0">
              <a:buNone/>
            </a:pPr>
            <a:r>
              <a:rPr sz="2700"/>
              <a:t>（3）把&lt;input&gt;和&lt;span&gt;元素放在一个带有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class="input-group"</a:t>
            </a:r>
            <a:r>
              <a:rPr sz="2700"/>
              <a:t>的div中，可以使图标显示在&lt;input&gt;输入框中。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939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3.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文字</a:t>
            </a:r>
            <a:r>
              <a:rPr sz="2700">
                <a:sym typeface="+mn-ea"/>
              </a:rPr>
              <a:t>提示</a:t>
            </a:r>
            <a:endParaRPr sz="2700">
              <a:sym typeface="+mn-ea"/>
            </a:endParaRPr>
          </a:p>
          <a:p>
            <a:pPr marL="0" indent="0">
              <a:buNone/>
            </a:pPr>
            <a:r>
              <a:rPr lang="en-US" altLang="zh-CN" sz="2700"/>
              <a:t>	</a:t>
            </a:r>
            <a:r>
              <a:rPr sz="2700"/>
              <a:t>在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&lt;input&gt;</a:t>
            </a:r>
            <a:r>
              <a:rPr sz="2700"/>
              <a:t>标签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后</a:t>
            </a:r>
            <a:r>
              <a:rPr sz="2700"/>
              <a:t>面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添加</a:t>
            </a:r>
            <a:r>
              <a:rPr sz="2700"/>
              <a:t>一个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&lt;span&gt;</a:t>
            </a:r>
            <a:r>
              <a:rPr sz="2700"/>
              <a:t>标签用于显示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提示的文本</a:t>
            </a:r>
            <a:r>
              <a:rPr sz="2700"/>
              <a:t>信息即可实现文字提示。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5533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zh-CN" altLang="en-US" sz="3200">
                <a:sym typeface="+mn-ea"/>
              </a:rPr>
              <a:t>使用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颜色提示</a:t>
            </a:r>
            <a:r>
              <a:rPr lang="zh-CN" altLang="en-US" sz="3200">
                <a:sym typeface="+mn-ea"/>
              </a:rPr>
              <a:t>、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图标提示</a:t>
            </a:r>
            <a:r>
              <a:rPr lang="zh-CN" altLang="en-US" sz="3200">
                <a:sym typeface="+mn-ea"/>
              </a:rPr>
              <a:t>和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文字提示</a:t>
            </a:r>
            <a:r>
              <a:rPr lang="zh-CN" altLang="en-US" sz="3200">
                <a:sym typeface="+mn-ea"/>
              </a:rPr>
              <a:t>的综合实例</a:t>
            </a:r>
            <a:endParaRPr lang="zh-CN" altLang="en-US" sz="3200"/>
          </a:p>
          <a:p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82040" y="927100"/>
            <a:ext cx="713867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）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颜色提示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  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  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2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）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图标提示</a:t>
            </a:r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3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）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文字提示</a:t>
            </a:r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2530" y="1099820"/>
            <a:ext cx="713867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/>
              <a:t>例1</a:t>
            </a:r>
            <a:r>
              <a:rPr lang="en-US" altLang="zh-CN" sz="3200"/>
              <a:t>1</a:t>
            </a:r>
            <a:r>
              <a:rPr lang="zh-CN" altLang="en-US" sz="3200"/>
              <a:t>-1   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Bootstrap</a:t>
            </a:r>
            <a:r>
              <a:rPr lang="zh-CN" altLang="en-US" sz="3200"/>
              <a:t>的基础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表单</a:t>
            </a:r>
            <a:endParaRPr lang="zh-CN" altLang="en-US"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t>输入框组</a:t>
            </a:r>
          </a:p>
        </p:txBody>
      </p:sp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1.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输入框组</a:t>
            </a:r>
            <a:r>
              <a:rPr lang="zh-CN" altLang="en-US" sz="2400"/>
              <a:t> 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输入框组是对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表单控件</a:t>
            </a:r>
            <a:r>
              <a:rPr lang="zh-CN" altLang="en-US" sz="2400"/>
              <a:t>的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扩展</a:t>
            </a:r>
            <a:r>
              <a:rPr lang="zh-CN" altLang="en-US" sz="2400"/>
              <a:t>。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使用输入框组，可以很容易地在文本输入框&lt;input&gt;的前面或后面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添加文本</a:t>
            </a:r>
            <a:r>
              <a:rPr lang="zh-CN" altLang="en-US" sz="2400"/>
              <a:t>或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按钮</a:t>
            </a:r>
            <a:r>
              <a:rPr lang="zh-CN" altLang="en-US" sz="2400"/>
              <a:t>。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通过输入框组，可以向输入框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添加公共的元素</a:t>
            </a:r>
            <a:r>
              <a:rPr lang="zh-CN" altLang="en-US" sz="2400"/>
              <a:t>。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637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/>
              <a:t> </a:t>
            </a:r>
            <a:r>
              <a:rPr sz="3200"/>
              <a:t>基本用法</a:t>
            </a:r>
            <a:endParaRPr sz="3200"/>
          </a:p>
          <a:p>
            <a:pPr marL="0" indent="0">
              <a:buNone/>
            </a:pPr>
            <a:r>
              <a:rPr sz="2700"/>
              <a:t>要在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输入框</a:t>
            </a:r>
            <a:r>
              <a:rPr sz="2700"/>
              <a:t>的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前</a:t>
            </a:r>
            <a:r>
              <a:rPr sz="2700"/>
              <a:t>面或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后</a:t>
            </a:r>
            <a:r>
              <a:rPr sz="2700"/>
              <a:t>面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添加内容</a:t>
            </a:r>
            <a:r>
              <a:rPr sz="2700"/>
              <a:t>方法：</a:t>
            </a:r>
            <a:endParaRPr sz="2700"/>
          </a:p>
          <a:p>
            <a:pPr marL="0" indent="0">
              <a:buNone/>
            </a:pPr>
            <a:r>
              <a:rPr sz="2700"/>
              <a:t>（</a:t>
            </a:r>
            <a:r>
              <a:rPr lang="en-US" altLang="zh-CN" sz="2700"/>
              <a:t>1</a:t>
            </a:r>
            <a:r>
              <a:rPr sz="2700"/>
              <a:t>）创建一个带有“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input-group</a:t>
            </a:r>
            <a:r>
              <a:rPr sz="2700"/>
              <a:t>”样式类的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&lt;div&gt;容器</a:t>
            </a:r>
            <a:endParaRPr sz="2700"/>
          </a:p>
          <a:p>
            <a:pPr marL="0" indent="0">
              <a:buNone/>
            </a:pPr>
            <a:r>
              <a:rPr sz="2700"/>
              <a:t>（</a:t>
            </a:r>
            <a:r>
              <a:rPr lang="en-US" altLang="zh-CN" sz="2700"/>
              <a:t>2</a:t>
            </a:r>
            <a:r>
              <a:rPr sz="2700"/>
              <a:t>）在这个&lt;div&gt;中，把要前置或后置的内容放到“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input-group-addon</a:t>
            </a:r>
            <a:r>
              <a:rPr sz="2700"/>
              <a:t>”或“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input-group-btn</a:t>
            </a:r>
            <a:r>
              <a:rPr sz="2700"/>
              <a:t>”的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&lt;span&gt;</a:t>
            </a:r>
            <a:r>
              <a:rPr sz="2700"/>
              <a:t>中</a:t>
            </a:r>
            <a:endParaRPr sz="2700"/>
          </a:p>
          <a:p>
            <a:pPr marL="0" indent="0">
              <a:buNone/>
            </a:pPr>
            <a:r>
              <a:rPr sz="2700"/>
              <a:t>（</a:t>
            </a:r>
            <a:r>
              <a:rPr lang="en-US" altLang="zh-CN" sz="2700"/>
              <a:t>3</a:t>
            </a:r>
            <a:r>
              <a:rPr sz="2700"/>
              <a:t>）这个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&lt;span&gt;</a:t>
            </a:r>
            <a:r>
              <a:rPr sz="2700"/>
              <a:t>元素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放</a:t>
            </a:r>
            <a:r>
              <a:rPr sz="2700"/>
              <a:t>到&lt;input&gt;元素的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前</a:t>
            </a:r>
            <a:r>
              <a:rPr sz="2700"/>
              <a:t>面或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后</a:t>
            </a:r>
            <a:r>
              <a:rPr sz="2700"/>
              <a:t>面。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输入</a:t>
            </a:r>
            <a:r>
              <a:rPr sz="3200">
                <a:sym typeface="+mn-ea"/>
              </a:rPr>
              <a:t>框组</a:t>
            </a:r>
            <a:r>
              <a:rPr lang="zh-CN" sz="3200">
                <a:sym typeface="+mn-ea"/>
              </a:rPr>
              <a:t>实例</a:t>
            </a:r>
            <a:endParaRPr lang="zh-CN"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尺寸</a:t>
            </a:r>
            <a:endParaRPr sz="3555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   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表单元素</a:t>
            </a:r>
            <a:r>
              <a:rPr sz="27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显示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尺寸</a:t>
            </a:r>
            <a:r>
              <a:rPr sz="27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大小可以通过设置“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input-group-*</a:t>
            </a:r>
            <a:r>
              <a:rPr sz="27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”样式类来实现，其中</a:t>
            </a:r>
            <a:r>
              <a:rPr sz="3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*</a:t>
            </a:r>
            <a:r>
              <a:rPr sz="27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可以根据不同屏幕大小尺寸进行设定</a:t>
            </a:r>
            <a:endParaRPr sz="27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0" indent="0">
              <a:buNone/>
            </a:pPr>
            <a:endParaRPr sz="27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0" indent="0">
              <a:buNone/>
            </a:pPr>
            <a:r>
              <a:rPr sz="27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例如“input-group-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lg</a:t>
            </a:r>
            <a:r>
              <a:rPr sz="27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”或“input-group-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sm</a:t>
            </a:r>
            <a:r>
              <a:rPr sz="27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”样式类，其元素将自动调整自身的尺寸，不需要为输入框组中的每个元素重复地添加控制尺寸的类。</a:t>
            </a:r>
            <a:endParaRPr sz="27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尺寸</a:t>
            </a:r>
            <a:r>
              <a:rPr sz="3200">
                <a:sym typeface="+mn-ea"/>
              </a:rPr>
              <a:t>类</a:t>
            </a:r>
            <a:endParaRPr sz="3200">
              <a:sym typeface="+mn-ea"/>
            </a:endParaRPr>
          </a:p>
          <a:p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7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添加额外元素</a:t>
            </a:r>
            <a:endParaRPr sz="3555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sz="2700"/>
              <a:t>可以将复选框或单选框作为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额外元素</a:t>
            </a:r>
            <a:r>
              <a:rPr sz="2700"/>
              <a:t>添加到输入框组中，但需要额外添加一层嵌套，并在该层上添加“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input-group-btn</a:t>
            </a:r>
            <a:r>
              <a:rPr sz="2700"/>
              <a:t>”样式类来包裹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按钮</a:t>
            </a:r>
            <a:r>
              <a:rPr sz="2700"/>
              <a:t>元素。</a:t>
            </a:r>
            <a:endParaRPr sz="2700"/>
          </a:p>
          <a:p>
            <a:pPr marL="0" indent="0">
              <a:buNone/>
            </a:pPr>
            <a:endParaRPr sz="2700"/>
          </a:p>
          <a:p>
            <a:pPr marL="0" indent="0">
              <a:buNone/>
            </a:pPr>
            <a:r>
              <a:rPr sz="2700"/>
              <a:t>如果需要在输入框组中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添加</a:t>
            </a:r>
            <a:r>
              <a:rPr sz="2700"/>
              <a:t>带有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下拉菜单</a:t>
            </a:r>
            <a:r>
              <a:rPr sz="2700"/>
              <a:t>的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按钮</a:t>
            </a:r>
            <a:r>
              <a:rPr sz="2700"/>
              <a:t>，只需要在“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input-group-btn</a:t>
            </a:r>
            <a:r>
              <a:rPr sz="2700"/>
              <a:t>”样式类中包裹按钮和下拉菜单即可。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sz="3200">
                <a:sym typeface="+mn-ea"/>
              </a:rPr>
              <a:t>输入框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添加额外元素</a:t>
            </a:r>
            <a:r>
              <a:rPr sz="3200">
                <a:sym typeface="+mn-ea"/>
              </a:rPr>
              <a:t>的实例</a:t>
            </a:r>
            <a:endParaRPr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1. </a:t>
            </a:r>
            <a:r>
              <a:rPr sz="2700"/>
              <a:t>Bootstrap 提供了下列类型的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表单布局</a:t>
            </a:r>
            <a:r>
              <a:rPr sz="2700"/>
              <a:t>：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垂直</a:t>
            </a:r>
            <a:r>
              <a:rPr sz="2700"/>
              <a:t>表单（默认）、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内联</a:t>
            </a:r>
            <a:r>
              <a:rPr sz="2700"/>
              <a:t>表单、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水平</a:t>
            </a:r>
            <a:r>
              <a:rPr sz="2700"/>
              <a:t>表单。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629785" y="2056765"/>
            <a:ext cx="4239260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8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/>
              <a:t>在网页中定义一个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导航栏</a:t>
            </a:r>
            <a:endParaRPr sz="3555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35" y="1090930"/>
            <a:ext cx="9144000" cy="538861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zh-CN" altLang="en-US" sz="2800"/>
              <a:t>默认样式导航栏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 （1）向&lt;nav&gt;标签添加“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navbar</a:t>
            </a:r>
            <a:r>
              <a:rPr lang="zh-CN" altLang="en-US" sz="2800"/>
              <a:t>”、“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navbar-default</a:t>
            </a:r>
            <a:r>
              <a:rPr lang="zh-CN" altLang="en-US" sz="2800"/>
              <a:t>”样式类。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（2）向上面的元素添加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role="navigation"</a:t>
            </a:r>
            <a:r>
              <a:rPr lang="zh-CN" altLang="en-US" sz="2800"/>
              <a:t>，有助于增加可访问性。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zh-CN" altLang="en-US" sz="2800"/>
              <a:t> （3）向&lt;div&gt;元素添加标题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“navbar-header”</a:t>
            </a:r>
            <a:r>
              <a:rPr lang="zh-CN" altLang="en-US" sz="2800"/>
              <a:t>样式类，内部包含了带有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“navbar-brand”</a:t>
            </a:r>
            <a:r>
              <a:rPr lang="zh-CN" altLang="en-US" sz="2800"/>
              <a:t>样式类的&lt;a&gt;元素，这会让文本更大一号。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（4）为了向导航栏添加链接，只需要简单地添加带有“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nav</a:t>
            </a:r>
            <a:r>
              <a:rPr lang="zh-CN" altLang="en-US" sz="2800"/>
              <a:t>”、“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navbar-nav</a:t>
            </a:r>
            <a:r>
              <a:rPr lang="zh-CN" altLang="en-US" sz="2800"/>
              <a:t>”样式类的无序列表即可。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sz="3200">
                <a:sym typeface="+mn-ea"/>
              </a:rPr>
              <a:t>在网页中定义一个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导航栏</a:t>
            </a:r>
            <a:endParaRPr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选项卡式</a:t>
            </a:r>
            <a:r>
              <a:rPr sz="3555"/>
              <a:t>导航和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胶囊式</a:t>
            </a:r>
            <a:r>
              <a:rPr sz="3555"/>
              <a:t>导航</a:t>
            </a:r>
            <a:endParaRPr sz="3555"/>
          </a:p>
        </p:txBody>
      </p:sp>
    </p:spTree>
    <p:custDataLst>
      <p:tags r:id="rId2"/>
    </p:custData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>
                <a:sym typeface="+mn-ea"/>
              </a:rPr>
              <a:t>	</a:t>
            </a:r>
            <a:r>
              <a:rPr sz="2700">
                <a:sym typeface="+mn-ea"/>
              </a:rPr>
              <a:t>Bootstrap中的导航是通过在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&lt;ul&gt;</a:t>
            </a:r>
            <a:r>
              <a:rPr sz="2700">
                <a:sym typeface="+mn-ea"/>
              </a:rPr>
              <a:t>标记中添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加“nav”</a:t>
            </a:r>
            <a:r>
              <a:rPr sz="2700">
                <a:sym typeface="+mn-ea"/>
              </a:rPr>
              <a:t>样式类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创建</a:t>
            </a:r>
            <a:r>
              <a:rPr sz="2700">
                <a:sym typeface="+mn-ea"/>
              </a:rPr>
              <a:t>一个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导航组件</a:t>
            </a:r>
            <a:r>
              <a:rPr sz="2700">
                <a:sym typeface="+mn-ea"/>
              </a:rPr>
              <a:t>。“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nav</a:t>
            </a:r>
            <a:r>
              <a:rPr sz="2700">
                <a:sym typeface="+mn-ea"/>
              </a:rPr>
              <a:t>”样式类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是</a:t>
            </a:r>
            <a:r>
              <a:rPr sz="2700">
                <a:sym typeface="+mn-ea"/>
              </a:rPr>
              <a:t>一个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基类</a:t>
            </a:r>
            <a:r>
              <a:rPr sz="2700">
                <a:sym typeface="+mn-ea"/>
              </a:rPr>
              <a:t>，在此类的基础上添加“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nav-tables</a:t>
            </a:r>
            <a:r>
              <a:rPr sz="2700">
                <a:sym typeface="+mn-ea"/>
              </a:rPr>
              <a:t>”或“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nav-pills</a:t>
            </a:r>
            <a:r>
              <a:rPr sz="2700">
                <a:sym typeface="+mn-ea"/>
              </a:rPr>
              <a:t>”样式类，可以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改变导航</a:t>
            </a:r>
            <a:r>
              <a:rPr sz="2700">
                <a:sym typeface="+mn-ea"/>
              </a:rPr>
              <a:t>的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样式</a:t>
            </a:r>
            <a:r>
              <a:rPr sz="2700">
                <a:sym typeface="+mn-ea"/>
              </a:rPr>
              <a:t>。</a:t>
            </a:r>
            <a:endParaRPr sz="27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选项卡式</a:t>
            </a:r>
            <a:r>
              <a:rPr sz="3200">
                <a:sym typeface="+mn-ea"/>
              </a:rPr>
              <a:t>导航和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胶囊式</a:t>
            </a:r>
            <a:r>
              <a:rPr sz="3200">
                <a:sym typeface="+mn-ea"/>
              </a:rPr>
              <a:t>导航</a:t>
            </a:r>
            <a:endParaRPr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10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4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响应式</a:t>
            </a:r>
            <a:r>
              <a:rPr sz="4000"/>
              <a:t>导航栏</a:t>
            </a:r>
            <a:endParaRPr sz="4000"/>
          </a:p>
        </p:txBody>
      </p:sp>
    </p:spTree>
    <p:custDataLst>
      <p:tags r:id="rId2"/>
    </p:custData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800"/>
              <a:t>	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响应式</a:t>
            </a:r>
            <a:r>
              <a:rPr lang="zh-CN" altLang="en-US" sz="2800"/>
              <a:t>导航栏在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大屏下正常</a:t>
            </a:r>
            <a:r>
              <a:rPr lang="zh-CN" altLang="en-US" sz="2800"/>
              <a:t>显示，在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小屏幕</a:t>
            </a:r>
            <a:r>
              <a:rPr lang="zh-CN" altLang="en-US" sz="2800"/>
              <a:t>中则把所有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导航栏</a:t>
            </a:r>
            <a:r>
              <a:rPr lang="zh-CN" altLang="en-US" sz="2800"/>
              <a:t>元素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隐藏</a:t>
            </a:r>
            <a:r>
              <a:rPr lang="zh-CN" altLang="en-US" sz="2800"/>
              <a:t>在一个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折叠菜单</a:t>
            </a:r>
            <a:r>
              <a:rPr lang="zh-CN" altLang="en-US" sz="2800"/>
              <a:t>中，通过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触发按钮</a:t>
            </a:r>
            <a:r>
              <a:rPr lang="zh-CN" altLang="en-US" sz="2800"/>
              <a:t>来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控制</a:t>
            </a:r>
            <a:r>
              <a:rPr lang="zh-CN" altLang="en-US" sz="2800"/>
              <a:t>菜单项的显示与隐藏。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800"/>
              <a:t>	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响应式</a:t>
            </a:r>
            <a:r>
              <a:rPr lang="zh-CN" altLang="en-US" sz="2800"/>
              <a:t>导航栏的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创建</a:t>
            </a:r>
            <a:r>
              <a:rPr lang="zh-CN" altLang="en-US" sz="2800"/>
              <a:t>方法如下：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（1）将导航栏中所有将要被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折叠</a:t>
            </a:r>
            <a:r>
              <a:rPr lang="zh-CN" altLang="en-US" sz="2800"/>
              <a:t>的内容由一个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&lt;div&gt;</a:t>
            </a:r>
            <a:r>
              <a:rPr lang="zh-CN" altLang="en-US" sz="2800"/>
              <a:t>容器元素包裹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并且给这个&lt;div&gt;元素添加“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collapse</a:t>
            </a:r>
            <a:r>
              <a:rPr lang="zh-CN" altLang="en-US" sz="2800"/>
              <a:t>”、“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navbar-collapse</a:t>
            </a:r>
            <a:r>
              <a:rPr lang="zh-CN" altLang="en-US" sz="2800"/>
              <a:t>”样式类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给这个&lt;div&gt;添加一个class或ID名。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/>
              <a:t>创建基本表单的步骤：</a:t>
            </a:r>
            <a:endParaRPr sz="2700"/>
          </a:p>
          <a:p>
            <a:pPr marL="0" indent="0">
              <a:buNone/>
            </a:pPr>
            <a:r>
              <a:rPr sz="2700"/>
              <a:t>（1）向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父表单</a:t>
            </a:r>
            <a:r>
              <a:rPr sz="2700"/>
              <a:t>元素&lt;form&gt;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添加role="form"</a:t>
            </a:r>
            <a:r>
              <a:rPr sz="2700"/>
              <a:t>。</a:t>
            </a:r>
            <a:endParaRPr sz="2700"/>
          </a:p>
          <a:p>
            <a:pPr marL="0" indent="0">
              <a:buNone/>
            </a:pPr>
            <a:r>
              <a:rPr sz="2700"/>
              <a:t>（2）把标签和控件放在一个带有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class= "form-group"</a:t>
            </a:r>
            <a:r>
              <a:rPr sz="2700"/>
              <a:t> 的&lt;div&gt;中，这是获取最佳间距所必需的。</a:t>
            </a:r>
            <a:endParaRPr sz="2700"/>
          </a:p>
          <a:p>
            <a:pPr marL="0" indent="0">
              <a:buNone/>
            </a:pPr>
            <a:r>
              <a:rPr sz="2700"/>
              <a:t>（3）向所有的文本元素&lt;input&gt;、&lt;textarea&gt;和&lt;select&gt;添加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class= "form-control"</a:t>
            </a:r>
            <a:r>
              <a:rPr sz="2700"/>
              <a:t>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800"/>
              <a:t>	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响应式</a:t>
            </a:r>
            <a:r>
              <a:rPr lang="zh-CN" altLang="en-US" sz="2800"/>
              <a:t>导航栏的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创建</a:t>
            </a:r>
            <a:r>
              <a:rPr lang="zh-CN" altLang="en-US" sz="2800"/>
              <a:t>方法如下：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（2）在导航栏标题内添加一个按钮&lt;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button</a:t>
            </a:r>
            <a:r>
              <a:rPr lang="zh-CN" altLang="en-US" sz="2800"/>
              <a:t>&gt;元素，用于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触发</a:t>
            </a:r>
            <a:r>
              <a:rPr lang="zh-CN" altLang="en-US" sz="2800"/>
              <a:t>菜单项的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显示与隐藏</a:t>
            </a:r>
            <a:r>
              <a:rPr lang="zh-CN" altLang="en-US" sz="2800"/>
              <a:t>。给这个按钮应用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data-target="..."</a:t>
            </a:r>
            <a:r>
              <a:rPr lang="zh-CN" altLang="en-US" sz="2800"/>
              <a:t>属性，属性值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对应</a:t>
            </a:r>
            <a:r>
              <a:rPr lang="zh-CN" altLang="en-US" sz="2800"/>
              <a:t>着上面&lt;div&gt;元素的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class或ID值</a:t>
            </a:r>
            <a:r>
              <a:rPr lang="zh-CN" altLang="en-US" sz="2800"/>
              <a:t>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响应式导航栏</a:t>
            </a:r>
            <a:r>
              <a:rPr lang="zh-CN" altLang="en-US" sz="3200">
                <a:sym typeface="+mn-ea"/>
              </a:rPr>
              <a:t>。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11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路径导航</a:t>
            </a:r>
            <a:b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路径导航</a:t>
            </a:r>
            <a:r>
              <a:rPr sz="2700"/>
              <a:t>也称为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面包屑</a:t>
            </a:r>
            <a:r>
              <a:rPr sz="2700"/>
              <a:t>导航，是一种基于网站层次信息的显示方式。</a:t>
            </a:r>
            <a:endParaRPr sz="2700"/>
          </a:p>
          <a:p>
            <a:pPr marL="0" indent="0">
              <a:buNone/>
            </a:pPr>
            <a:endParaRPr sz="2700"/>
          </a:p>
          <a:p>
            <a:pPr marL="0" indent="0">
              <a:buNone/>
            </a:pPr>
            <a:r>
              <a:rPr sz="2700"/>
              <a:t>路径导航可以显示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发布日期</a:t>
            </a:r>
            <a:r>
              <a:rPr sz="2700"/>
              <a:t>、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类别</a:t>
            </a:r>
            <a:r>
              <a:rPr sz="2700"/>
              <a:t>或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标签</a:t>
            </a:r>
            <a:r>
              <a:rPr sz="2700"/>
              <a:t>，用来表示当前页面在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导航层次结构内的位置</a:t>
            </a:r>
            <a:endParaRPr sz="2700"/>
          </a:p>
          <a:p>
            <a:pPr marL="0" indent="0">
              <a:buNone/>
            </a:pPr>
            <a:endParaRPr sz="2700"/>
          </a:p>
          <a:p>
            <a:pPr marL="0" indent="0">
              <a:buNone/>
            </a:pPr>
            <a:r>
              <a:rPr sz="2700"/>
              <a:t>例如博客。路径导航是创建一个带有“breadcrumb”样式类的无序列表。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路径导航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12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分页导航</a:t>
            </a:r>
            <a:b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800">
                <a:sym typeface="+mn-ea"/>
              </a:rPr>
              <a:t>Bootstrap中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分页</a:t>
            </a:r>
            <a:endParaRPr sz="2700">
              <a:sym typeface="+mn-ea"/>
            </a:endParaRPr>
          </a:p>
          <a:p>
            <a:pPr marL="0" indent="0">
              <a:buNone/>
            </a:pPr>
            <a:r>
              <a:rPr lang="zh-CN" altLang="en-US" sz="2800"/>
              <a:t> </a:t>
            </a:r>
            <a:r>
              <a:rPr lang="en-US" altLang="zh-CN" sz="2800"/>
              <a:t>	</a:t>
            </a:r>
            <a:r>
              <a:rPr lang="zh-CN" altLang="en-US" sz="2800"/>
              <a:t>有两种, 一种是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正常的分页</a:t>
            </a:r>
            <a:r>
              <a:rPr lang="zh-CN" altLang="en-US" sz="2800"/>
              <a:t>, 第二种是有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上一页和下一页</a:t>
            </a:r>
            <a:r>
              <a:rPr lang="zh-CN" altLang="en-US" sz="2800"/>
              <a:t>显示效果的，也称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翻页</a:t>
            </a:r>
            <a:r>
              <a:rPr lang="zh-CN" altLang="en-US" sz="2800"/>
              <a:t>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</a:t>
            </a:r>
            <a:r>
              <a:rPr lang="zh-CN" altLang="en-US" sz="2800"/>
              <a:t>（1）分页</a:t>
            </a:r>
            <a:endParaRPr lang="zh-CN" altLang="en-US" sz="2800"/>
          </a:p>
          <a:p>
            <a:pPr marL="0" indent="0">
              <a:buNone/>
            </a:pPr>
            <a:r>
              <a:rPr lang="en-US" altLang="zh-CN" sz="2800"/>
              <a:t>	</a:t>
            </a:r>
            <a:r>
              <a:rPr lang="zh-CN" altLang="en-US" sz="2800"/>
              <a:t>在无序列表&lt;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ul</a:t>
            </a:r>
            <a:r>
              <a:rPr lang="zh-CN" altLang="en-US" sz="2800"/>
              <a:t>&gt;上添加“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pagination</a:t>
            </a:r>
            <a:r>
              <a:rPr lang="zh-CN" altLang="en-US" sz="2800"/>
              <a:t>”样式类，在&lt;ul&gt;中每一个&lt;li&gt;元素就会呈现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分页的效果</a:t>
            </a:r>
            <a:r>
              <a:rPr lang="zh-CN" altLang="en-US" sz="2800"/>
              <a:t>，这是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默认的样式</a:t>
            </a:r>
            <a:r>
              <a:rPr lang="zh-CN" altLang="en-US" sz="2800"/>
              <a:t>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zh-CN" altLang="en-US" sz="2800"/>
              <a:t>（2）翻页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翻页</a:t>
            </a:r>
            <a:r>
              <a:rPr lang="zh-CN" altLang="en-US" sz="2800"/>
              <a:t>是带有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上一页</a:t>
            </a:r>
            <a:r>
              <a:rPr lang="zh-CN" altLang="en-US" sz="2800"/>
              <a:t>和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下一页</a:t>
            </a:r>
            <a:r>
              <a:rPr lang="zh-CN" altLang="en-US" sz="2800"/>
              <a:t>的显示效果。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翻页也是无序列表，只不过是使用“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pager</a:t>
            </a:r>
            <a:r>
              <a:rPr lang="zh-CN" altLang="en-US" sz="2800"/>
              <a:t>”样式类，并且默认情况下链接是居中显示。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分页导航</a:t>
            </a:r>
            <a:endParaRPr lang="zh-CN" altLang="en-US"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sym typeface="+mn-ea"/>
              </a:rPr>
              <a:t> 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Bootstrap</a:t>
            </a:r>
            <a:r>
              <a:rPr lang="zh-CN" altLang="en-US" sz="3200">
                <a:sym typeface="+mn-ea"/>
              </a:rPr>
              <a:t>的基础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表单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13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标签</a:t>
            </a:r>
            <a:r>
              <a:rPr sz="3555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与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徽章</a:t>
            </a:r>
            <a:b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algn="l">
              <a:buClrTx/>
              <a:buSzTx/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标签</a:t>
            </a:r>
            <a:endParaRPr sz="27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sym typeface="+mn-ea"/>
            </a:endParaRPr>
          </a:p>
          <a:p>
            <a:pPr marL="0" indent="0">
              <a:buNone/>
            </a:pPr>
            <a:r>
              <a:rPr lang="en-US" altLang="zh-CN" sz="2800"/>
              <a:t>	</a:t>
            </a:r>
            <a:r>
              <a:rPr lang="zh-CN" altLang="en-US" sz="2800"/>
              <a:t>可用于</a:t>
            </a:r>
            <a:r>
              <a:rPr lang="zh-CN" altLang="en-US" sz="2800" b="1">
                <a:solidFill>
                  <a:srgbClr val="FF0000"/>
                </a:solidFill>
              </a:rPr>
              <a:t>计数</a:t>
            </a:r>
            <a:r>
              <a:rPr lang="zh-CN" altLang="en-US" sz="2800"/>
              <a:t>、</a:t>
            </a:r>
            <a:r>
              <a:rPr lang="zh-CN" altLang="en-US" sz="2800" b="1">
                <a:solidFill>
                  <a:srgbClr val="FF0000"/>
                </a:solidFill>
              </a:rPr>
              <a:t>提示</a:t>
            </a:r>
            <a:r>
              <a:rPr lang="zh-CN" altLang="en-US" sz="2800"/>
              <a:t>或</a:t>
            </a:r>
            <a:r>
              <a:rPr lang="zh-CN" altLang="en-US" sz="2800" b="1">
                <a:solidFill>
                  <a:srgbClr val="FF0000"/>
                </a:solidFill>
              </a:rPr>
              <a:t>页面</a:t>
            </a:r>
            <a:r>
              <a:rPr lang="zh-CN" altLang="en-US" sz="2800"/>
              <a:t>上其他的标记显示，标签使用</a:t>
            </a:r>
            <a:r>
              <a:rPr lang="zh-CN" altLang="en-US" sz="2800" b="1">
                <a:solidFill>
                  <a:srgbClr val="FF0000"/>
                </a:solidFill>
              </a:rPr>
              <a:t>label样式类</a:t>
            </a:r>
            <a:r>
              <a:rPr lang="zh-CN" altLang="en-US" sz="2800"/>
              <a:t>定义，其语法格式如下所示：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&lt;span class="</a:t>
            </a:r>
            <a:r>
              <a:rPr lang="zh-CN" altLang="en-US" sz="2800" b="1">
                <a:solidFill>
                  <a:srgbClr val="FF0000"/>
                </a:solidFill>
              </a:rPr>
              <a:t>label</a:t>
            </a:r>
            <a:r>
              <a:rPr lang="zh-CN" altLang="en-US" sz="2800"/>
              <a:t> </a:t>
            </a:r>
            <a:r>
              <a:rPr lang="zh-CN" altLang="en-US" sz="2800" b="1">
                <a:solidFill>
                  <a:srgbClr val="FF0000"/>
                </a:solidFill>
              </a:rPr>
              <a:t>label-default</a:t>
            </a:r>
            <a:r>
              <a:rPr lang="zh-CN" altLang="en-US" sz="2800"/>
              <a:t>"&gt;</a:t>
            </a:r>
            <a:endParaRPr lang="zh-CN" altLang="en-US" sz="2800"/>
          </a:p>
          <a:p>
            <a:pPr marL="0" indent="0">
              <a:buNone/>
            </a:pPr>
            <a:r>
              <a:rPr lang="en-US" altLang="zh-CN" sz="2800"/>
              <a:t>	</a:t>
            </a:r>
            <a:r>
              <a:rPr lang="zh-CN" altLang="en-US" sz="2800"/>
              <a:t>默认标签样式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&lt;/span&gt;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2.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徽章</a:t>
            </a:r>
            <a:endParaRPr sz="2700">
              <a:sym typeface="+mn-ea"/>
            </a:endParaRPr>
          </a:p>
          <a:p>
            <a:pPr marL="0" indent="0">
              <a:buNone/>
            </a:pPr>
            <a:r>
              <a:rPr lang="zh-CN" altLang="en-US" sz="2800"/>
              <a:t> 与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标签</a:t>
            </a:r>
            <a:r>
              <a:rPr lang="zh-CN" altLang="en-US" sz="2800"/>
              <a:t>相似，主要的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区别</a:t>
            </a:r>
            <a:r>
              <a:rPr lang="zh-CN" altLang="en-US" sz="2800"/>
              <a:t>在于徽章的边角更加圆滑。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徽章</a:t>
            </a:r>
            <a:r>
              <a:rPr lang="zh-CN" altLang="en-US" sz="2800"/>
              <a:t>主要用于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突出显示</a:t>
            </a:r>
            <a:r>
              <a:rPr lang="zh-CN" altLang="en-US" sz="2800"/>
              <a:t>新的或未读的项。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定义</a:t>
            </a:r>
            <a:r>
              <a:rPr lang="zh-CN" altLang="en-US" sz="2800"/>
              <a:t>徽章：&lt;span 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class="badge"</a:t>
            </a:r>
            <a:r>
              <a:rPr lang="zh-CN" altLang="en-US" sz="2800"/>
              <a:t>&gt;添加到链接、Bootstrap 导航等这些元素上即可。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定义</a:t>
            </a:r>
            <a:r>
              <a:rPr sz="3200"/>
              <a:t>一行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标签</a:t>
            </a:r>
            <a:r>
              <a:rPr sz="3200"/>
              <a:t>，并在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胶囊式</a:t>
            </a:r>
            <a:r>
              <a:rPr sz="3200"/>
              <a:t>导航和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列表</a:t>
            </a:r>
            <a:r>
              <a:rPr sz="3200"/>
              <a:t>导航中进行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徽章</a:t>
            </a:r>
            <a:r>
              <a:rPr sz="3200"/>
              <a:t>定义</a:t>
            </a:r>
            <a:endParaRPr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731385" y="2056765"/>
            <a:ext cx="441261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14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巨幕</a:t>
            </a:r>
            <a:b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	</a:t>
            </a:r>
            <a:r>
              <a:rPr lang="zh-CN" altLang="en-US" sz="2800"/>
              <a:t>为了获得占用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全部宽度且不带圆角</a:t>
            </a:r>
            <a:r>
              <a:rPr lang="zh-CN" altLang="en-US" sz="2800"/>
              <a:t>的超大屏幕，在所有的“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container</a:t>
            </a:r>
            <a:r>
              <a:rPr lang="zh-CN" altLang="en-US" sz="2800"/>
              <a:t>”样式类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外</a:t>
            </a:r>
            <a:r>
              <a:rPr lang="zh-CN" altLang="en-US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使用</a:t>
            </a:r>
            <a:r>
              <a:rPr lang="zh-CN" altLang="en-US" sz="2800"/>
              <a:t>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jumbotron</a:t>
            </a:r>
            <a:r>
              <a:rPr lang="zh-CN" altLang="en-US" sz="2800"/>
              <a:t>”样式类。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935363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zh-CN" altLang="en-US" sz="2800"/>
              <a:t>使用巨幕的实例语句如下所示：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&lt;div </a:t>
            </a:r>
            <a:r>
              <a:rPr lang="zh-CN" altLang="en-US" sz="28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class</a:t>
            </a:r>
            <a:r>
              <a:rPr lang="zh-CN" altLang="en-US" sz="2800"/>
              <a:t>="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jumbotron</a:t>
            </a:r>
            <a:r>
              <a:rPr lang="zh-CN" altLang="en-US" sz="2800"/>
              <a:t>"&gt;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　&lt;div class="container"&gt;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　　。。。             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　&lt;/div&gt;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&lt;/div&gt;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22682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algn="l">
              <a:buClrTx/>
              <a:buSzTx/>
              <a:buFontTx/>
            </a:pP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   </a:t>
            </a:r>
            <a:r>
              <a:rPr sz="3200">
                <a:sym typeface="+mn-ea"/>
              </a:rPr>
              <a:t>无圆角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巨幕</a:t>
            </a:r>
            <a:r>
              <a:rPr sz="3200">
                <a:sym typeface="+mn-ea"/>
              </a:rPr>
              <a:t>，在巨幕中使用了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页面标题</a:t>
            </a:r>
            <a:r>
              <a:rPr sz="3200">
                <a:sym typeface="+mn-ea"/>
              </a:rPr>
              <a:t>功能</a:t>
            </a:r>
            <a:endParaRPr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731385" y="2056765"/>
            <a:ext cx="441261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15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    </a:t>
            </a:r>
            <a:r>
              <a:rPr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缩略图</a:t>
            </a:r>
            <a:br>
              <a:rPr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缩略图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1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基本概念</a:t>
            </a:r>
            <a:endParaRPr sz="27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marL="0" indent="0">
              <a:buNone/>
            </a:pPr>
            <a:r>
              <a:rPr lang="en-US" altLang="zh-CN" sz="2800"/>
              <a:t>	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缩略图</a:t>
            </a:r>
            <a:r>
              <a:rPr sz="2800"/>
              <a:t>是网页上或计算机中图片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经压缩</a:t>
            </a:r>
            <a:r>
              <a:rPr sz="2800"/>
              <a:t>方式处理后的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小图</a:t>
            </a:r>
            <a:r>
              <a:rPr sz="2800"/>
              <a:t>，其中通常会包含指向完整大小图片的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超链接</a:t>
            </a:r>
            <a:r>
              <a:rPr sz="2800"/>
              <a:t>，用于在Web浏览器中更加迅速地装入图形或图片较多的网页。因缩略图加载速度非常快，多用于快速浏览。</a:t>
            </a:r>
            <a:endParaRPr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58875" y="927100"/>
            <a:ext cx="7138670" cy="3046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）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Bootstrap</a:t>
            </a:r>
            <a:r>
              <a:rPr lang="zh-CN" altLang="en-US" sz="3200">
                <a:sym typeface="+mn-ea"/>
              </a:rPr>
              <a:t>的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基础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表单样式类</a:t>
            </a:r>
            <a:endParaRPr lang="zh-CN" altLang="en-US"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2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）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基础表单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呈现</a:t>
            </a:r>
            <a:r>
              <a:rPr lang="zh-CN" altLang="en-US" sz="3200">
                <a:solidFill>
                  <a:srgbClr val="FF0000"/>
                </a:solidFill>
                <a:sym typeface="+mn-ea"/>
              </a:rPr>
              <a:t>样式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	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缩略图</a:t>
            </a:r>
            <a:endParaRPr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592955" y="2065020"/>
            <a:ext cx="441261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16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    </a:t>
            </a:r>
            <a:r>
              <a:rPr altLang="zh-CN"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警告与进度条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9895" y="1090930"/>
            <a:ext cx="8536940" cy="538861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警告</a:t>
            </a:r>
            <a:endParaRPr sz="27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800"/>
              <a:t> </a:t>
            </a:r>
            <a:r>
              <a:rPr lang="en-US" altLang="zh-CN" sz="2800"/>
              <a:t>	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警告</a:t>
            </a:r>
            <a:r>
              <a:rPr lang="zh-CN" altLang="en-US" sz="2800"/>
              <a:t>是向用户提供了一种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定义消息</a:t>
            </a:r>
            <a:r>
              <a:rPr lang="zh-CN" altLang="en-US" sz="2800"/>
              <a:t>样式的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方式</a:t>
            </a:r>
            <a:r>
              <a:rPr lang="zh-CN" altLang="en-US" sz="2800"/>
              <a:t>，主要是为用户操作提供上下文信息反馈。</a:t>
            </a:r>
            <a:endParaRPr lang="zh-CN" altLang="en-US" sz="2800"/>
          </a:p>
          <a:p>
            <a:pPr marL="0" indent="0">
              <a:buNone/>
            </a:pPr>
            <a:r>
              <a:rPr lang="en-US" altLang="zh-CN" sz="2800"/>
              <a:t>	</a:t>
            </a:r>
            <a:r>
              <a:rPr lang="zh-CN" altLang="en-US" sz="2800"/>
              <a:t>警告的定义方法是通过创建一个&lt;div&gt;，并向其添加一个“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alert</a:t>
            </a:r>
            <a:r>
              <a:rPr lang="zh-CN" altLang="en-US" sz="2800"/>
              <a:t>”样式类，并在该样式类后再添加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四个</a:t>
            </a:r>
            <a:r>
              <a:rPr lang="zh-CN" altLang="en-US" sz="2800"/>
              <a:t>上下文样式类，分别是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alert-success</a:t>
            </a:r>
            <a:r>
              <a:rPr lang="zh-CN" altLang="en-US" sz="2800"/>
              <a:t>（成功）</a:t>
            </a:r>
            <a:r>
              <a:rPr lang="en-US" altLang="zh-CN" sz="2800"/>
              <a:t>	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alert-info</a:t>
            </a:r>
            <a:r>
              <a:rPr lang="zh-CN" altLang="en-US" sz="2800"/>
              <a:t>（信息）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alert-warning</a:t>
            </a:r>
            <a:r>
              <a:rPr lang="zh-CN" altLang="en-US" sz="2800"/>
              <a:t>（警告）</a:t>
            </a:r>
            <a:r>
              <a:rPr lang="en-US" altLang="zh-CN" sz="2800"/>
              <a:t>	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alert-danger</a:t>
            </a:r>
            <a:r>
              <a:rPr lang="zh-CN" altLang="en-US" sz="2800"/>
              <a:t>（威险）。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2.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进度条</a:t>
            </a:r>
            <a:r>
              <a:rPr lang="zh-CN" altLang="en-US" sz="2800"/>
              <a:t> </a:t>
            </a:r>
            <a:endParaRPr lang="zh-CN" altLang="en-US" sz="2800"/>
          </a:p>
          <a:p>
            <a:pPr marL="0" indent="0">
              <a:buNone/>
            </a:pPr>
            <a:r>
              <a:rPr lang="en-US" altLang="zh-CN" sz="2800"/>
              <a:t>	</a:t>
            </a:r>
            <a:r>
              <a:rPr lang="zh-CN" altLang="en-US" sz="2800"/>
              <a:t>进度条是计算机在处理任务时实时的以图片形式显示处理任务的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速度</a:t>
            </a:r>
            <a:r>
              <a:rPr lang="zh-CN" altLang="en-US" sz="2800"/>
              <a:t>、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完成度</a:t>
            </a:r>
            <a:r>
              <a:rPr lang="zh-CN" altLang="en-US" sz="2800"/>
              <a:t>、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剩余未完成任务量的大小</a:t>
            </a:r>
            <a:r>
              <a:rPr lang="zh-CN" altLang="en-US" sz="2800"/>
              <a:t>、可能需要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处理时间</a:t>
            </a:r>
            <a:r>
              <a:rPr lang="zh-CN" altLang="en-US" sz="2800"/>
              <a:t>等，一般以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长方形条状</a:t>
            </a:r>
            <a:r>
              <a:rPr lang="zh-CN" altLang="en-US" sz="2800"/>
              <a:t>显示。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2.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进度条</a:t>
            </a:r>
            <a:r>
              <a:rPr lang="zh-CN" altLang="en-US" sz="2800"/>
              <a:t> </a:t>
            </a:r>
            <a:endParaRPr lang="zh-CN" altLang="en-US" sz="2800"/>
          </a:p>
          <a:p>
            <a:pPr marL="0" indent="0">
              <a:buNone/>
            </a:pPr>
            <a:r>
              <a:rPr lang="en-US" altLang="zh-CN" sz="2800"/>
              <a:t>	</a:t>
            </a:r>
            <a:r>
              <a:rPr lang="zh-CN" altLang="en-US" sz="2800"/>
              <a:t>创建一个基本的进度条是在&lt;div&gt;中添加一个带有“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progress</a:t>
            </a:r>
            <a:r>
              <a:rPr lang="zh-CN" altLang="en-US" sz="2800"/>
              <a:t>”样式类的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</a:t>
            </a:r>
            <a:r>
              <a:rPr lang="zh-CN" altLang="en-US" sz="2800"/>
              <a:t>属性，然后在&lt;div&gt;元素内，再添加一个带有“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progress-bar</a:t>
            </a:r>
            <a:r>
              <a:rPr lang="zh-CN" altLang="en-US" sz="2800"/>
              <a:t>”样式类的空的&lt;div&gt;，再添加一个带有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百分比表示宽度的 style 属性</a:t>
            </a:r>
            <a:r>
              <a:rPr lang="zh-CN" altLang="en-US" sz="2800"/>
              <a:t>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alt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警告与进度条</a:t>
            </a:r>
            <a:endParaRPr lang="zh-CN" altLang="en-US" sz="320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731385" y="2056765"/>
            <a:ext cx="441261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17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    </a:t>
            </a:r>
            <a:r>
              <a:rPr altLang="zh-CN"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面板</a:t>
            </a:r>
            <a:br>
              <a:rPr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面板</a:t>
            </a:r>
            <a:r>
              <a:rPr sz="2700">
                <a:sym typeface="+mn-ea"/>
              </a:rPr>
              <a:t>是Bootstrap框架用于把</a:t>
            </a:r>
            <a:r>
              <a:rPr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DOM</a:t>
            </a:r>
            <a:r>
              <a:rPr sz="2700">
                <a:sym typeface="+mn-ea"/>
              </a:rPr>
              <a:t>组件</a:t>
            </a:r>
            <a:r>
              <a:rPr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插入</a:t>
            </a:r>
            <a:r>
              <a:rPr sz="2700">
                <a:sym typeface="+mn-ea"/>
              </a:rPr>
              <a:t>到一个</a:t>
            </a:r>
            <a:r>
              <a:rPr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&lt;div&gt;元素</a:t>
            </a:r>
            <a:r>
              <a:rPr sz="2700">
                <a:sym typeface="+mn-ea"/>
              </a:rPr>
              <a:t>中。</a:t>
            </a:r>
            <a:endParaRPr sz="2700">
              <a:sym typeface="+mn-ea"/>
            </a:endParaRPr>
          </a:p>
          <a:p>
            <a:pPr marL="0" indent="0">
              <a:buNone/>
            </a:pPr>
            <a:endParaRPr sz="2700">
              <a:sym typeface="+mn-ea"/>
            </a:endParaRPr>
          </a:p>
          <a:p>
            <a:pPr marL="0" indent="0">
              <a:buNone/>
            </a:pPr>
            <a:r>
              <a:rPr sz="2700">
                <a:sym typeface="+mn-ea"/>
              </a:rPr>
              <a:t>创建一个基本的面板，只需要向&lt;div&gt;元素添加“</a:t>
            </a:r>
            <a:r>
              <a:rPr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panel</a:t>
            </a:r>
            <a:r>
              <a:rPr sz="2700">
                <a:sym typeface="+mn-ea"/>
              </a:rPr>
              <a:t>”样式类和“</a:t>
            </a:r>
            <a:r>
              <a:rPr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panel</a:t>
            </a:r>
            <a:r>
              <a:rPr sz="2700">
                <a:sym typeface="+mn-ea"/>
              </a:rPr>
              <a:t>-</a:t>
            </a:r>
            <a:r>
              <a:rPr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default</a:t>
            </a:r>
            <a:r>
              <a:rPr sz="2700">
                <a:sym typeface="+mn-ea"/>
              </a:rPr>
              <a:t>”样式类，并在此&lt;div&gt;元素中添加一个带有</a:t>
            </a:r>
            <a:r>
              <a:rPr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panel-body</a:t>
            </a:r>
            <a:r>
              <a:rPr sz="2700">
                <a:sym typeface="+mn-ea"/>
              </a:rPr>
              <a:t>类的&lt;div&gt;，用于放置面板内容。</a:t>
            </a:r>
            <a:endParaRPr sz="27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2.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lang="zh-CN" altLang="en-US" sz="2800"/>
              <a:t>Bootstrap为了丰富面板的功能，为面板增加“</a:t>
            </a:r>
            <a:r>
              <a:rPr lang="zh-CN" altLang="en-US" sz="2800" b="1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面板头部</a:t>
            </a:r>
            <a:r>
              <a:rPr lang="zh-CN" altLang="en-US" sz="2800"/>
              <a:t>”和“</a:t>
            </a:r>
            <a:r>
              <a:rPr lang="zh-CN" altLang="en-US"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面板尾部</a:t>
            </a:r>
            <a:r>
              <a:rPr lang="zh-CN" altLang="en-US" sz="2800"/>
              <a:t>”的效果，使用“</a:t>
            </a:r>
            <a:r>
              <a:rPr lang="zh-CN" altLang="en-US"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panel-heading</a:t>
            </a:r>
            <a:r>
              <a:rPr lang="zh-CN" altLang="en-US" sz="2800"/>
              <a:t>”样式类来设置面板头部样式，使用“</a:t>
            </a:r>
            <a:r>
              <a:rPr lang="zh-CN" altLang="en-US" sz="28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panel-footer</a:t>
            </a:r>
            <a:r>
              <a:rPr lang="zh-CN" altLang="en-US" sz="2800"/>
              <a:t>”类来设置面板尾部样式。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29895" y="1090930"/>
            <a:ext cx="8714740" cy="538861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3.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lang="zh-CN" altLang="en-US" sz="2800"/>
              <a:t>其使用语句的语法格式如下所示：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&lt;div class="</a:t>
            </a:r>
            <a:r>
              <a:rPr lang="zh-CN" altLang="en-US" sz="28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panel panel-default</a:t>
            </a:r>
            <a:r>
              <a:rPr lang="zh-CN" altLang="en-US" sz="2800"/>
              <a:t>"&gt;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　&lt;div class="</a:t>
            </a:r>
            <a:r>
              <a:rPr lang="zh-CN" altLang="en-US" sz="28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panel-heading</a:t>
            </a:r>
            <a:r>
              <a:rPr lang="zh-CN" altLang="en-US" sz="2800"/>
              <a:t>"&gt;面板头部&lt;/div&gt;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　&lt;div class="</a:t>
            </a:r>
            <a:r>
              <a:rPr lang="zh-CN" altLang="en-US" sz="28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panel-body</a:t>
            </a:r>
            <a:r>
              <a:rPr lang="zh-CN" altLang="en-US" sz="2800"/>
              <a:t>"&gt;面板内容&lt;/div&gt;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　&lt;div class="</a:t>
            </a:r>
            <a:r>
              <a:rPr lang="zh-CN" altLang="en-US" sz="28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panel-footer</a:t>
            </a:r>
            <a:r>
              <a:rPr lang="zh-CN" altLang="en-US" sz="2800"/>
              <a:t>"&gt;面板尾部&lt;/div&gt;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&lt;/div&gt;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2530" y="1099820"/>
            <a:ext cx="713867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/>
              <a:t>例1</a:t>
            </a:r>
            <a:r>
              <a:rPr lang="en-US" altLang="zh-CN" sz="3200"/>
              <a:t>1</a:t>
            </a:r>
            <a:r>
              <a:rPr lang="zh-CN" altLang="en-US" sz="3200"/>
              <a:t>-</a:t>
            </a:r>
            <a:r>
              <a:rPr lang="en-US" altLang="zh-CN" sz="3200"/>
              <a:t>2</a:t>
            </a:r>
            <a:r>
              <a:rPr lang="zh-CN" altLang="en-US" sz="3200"/>
              <a:t>  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内联</a:t>
            </a:r>
            <a:r>
              <a:rPr lang="zh-CN" altLang="en-US" sz="3200"/>
              <a:t>表单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zh-CN" altLang="en-US" sz="2800" b="1" spc="15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在面板中添加列表组</a:t>
            </a:r>
            <a:endParaRPr lang="zh-CN" altLang="en-US" sz="2800" b="1" spc="15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sz="2700"/>
              <a:t>1. 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内联</a:t>
            </a:r>
            <a:r>
              <a:rPr sz="2700"/>
              <a:t>表单一定要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添加 label 标签</a:t>
            </a:r>
            <a:r>
              <a:rPr sz="2700"/>
              <a:t>。如果没有为每个输入控件设置 label 标签，屏幕阅读器将无法正确识别。对于这些内联表单，可以通过为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label设置“sr-only”样式类</a:t>
            </a:r>
            <a:r>
              <a:rPr sz="2700"/>
              <a:t>将其隐藏。</a:t>
            </a:r>
            <a:endParaRPr sz="2700"/>
          </a:p>
          <a:p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>
                <a:sym typeface="+mn-ea"/>
              </a:rPr>
              <a:t>如果创建一个表单需要所有元素是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  <a:sym typeface="+mn-ea"/>
              </a:rPr>
              <a:t>内联</a:t>
            </a:r>
            <a:r>
              <a:rPr sz="2700">
                <a:sym typeface="+mn-ea"/>
              </a:rPr>
              <a:t>、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  <a:sym typeface="+mn-ea"/>
              </a:rPr>
              <a:t>左对齐</a:t>
            </a:r>
            <a:r>
              <a:rPr sz="2700">
                <a:sym typeface="+mn-ea"/>
              </a:rPr>
              <a:t>排列标签，则向&lt;form&gt;标签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  <a:sym typeface="+mn-ea"/>
              </a:rPr>
              <a:t>添加“class=form-inline”</a:t>
            </a:r>
            <a:r>
              <a:rPr sz="2700">
                <a:sym typeface="+mn-ea"/>
              </a:rPr>
              <a:t>。</a:t>
            </a:r>
            <a:endParaRPr sz="2700"/>
          </a:p>
          <a:p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6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ottomTop"/>
</p:tagLst>
</file>

<file path=ppt/tags/tag10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10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6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7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navigation"/>
</p:tagLst>
</file>

<file path=ppt/tags/tag11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11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8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elt"/>
</p:tagLst>
</file>

<file path=ppt/tags/tag12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12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5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136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204165"/>
  <p:tag name="KSO_WM_TEMPLATE_MASTER_TYPE" val="1"/>
  <p:tag name="KSO_WM_TEMPLATE_COLOR_TYPE" val="1"/>
  <p:tag name="KSO_WM_TEMPLATE_MASTER_THUMB_INDEX" val="12"/>
  <p:tag name="KSO_WM_TEMPLATE_THUMBS_INDEX" val="1、4、7、8、9、12、15、16、20、23、24、25、26、29、34、39、42、43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INDEX" val="1"/>
  <p:tag name="KSO_WM_UNIT_TYPE" val="y"/>
  <p:tag name="KSO_WM_SLIDE_BACKGROUND_MASK_FLAG" val="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21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22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3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frame"/>
</p:tagLst>
</file>

<file path=ppt/tags/tag223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224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4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leftRight"/>
</p:tagLst>
</file>

<file path=ppt/tags/tag231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8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5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topBottom"/>
</p:tagLst>
</file>

<file path=ppt/tags/tag23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6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ottomTop"/>
</p:tagLst>
</file>

<file path=ppt/tags/tag24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24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6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7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navigation"/>
</p:tagLst>
</file>

<file path=ppt/tags/tag25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25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8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elt"/>
</p:tagLst>
</file>

<file path=ppt/tags/tag26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26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5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276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204165"/>
  <p:tag name="KSO_WM_TEMPLATE_MASTER_TYPE" val="1"/>
  <p:tag name="KSO_WM_TEMPLATE_COLOR_TYPE" val="1"/>
  <p:tag name="KSO_WM_TEMPLATE_MASTER_THUMB_INDEX" val="12"/>
  <p:tag name="KSO_WM_TEMPLATE_THUMBS_INDEX" val="1、4、7、8、9、12、15、16、20、23、24、25、26、29、34、39、42、43"/>
</p:tagLst>
</file>

<file path=ppt/tags/tag281.xml><?xml version="1.0" encoding="utf-8"?>
<p:tagLst xmlns:p="http://schemas.openxmlformats.org/presentationml/2006/main">
  <p:tag name="KSO_WM_BEAUTIFY_FLAG" val="#wm#"/>
  <p:tag name="KSO_WM_TEMPLATE_CATEGORY" val="custom"/>
  <p:tag name="KSO_WM_TEMPLATE_INDEX" val="20204165"/>
</p:tagLst>
</file>

<file path=ppt/tags/tag28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4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295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29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1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02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0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6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07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0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11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1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4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15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1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9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2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3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24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2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9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3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3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34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3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9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4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4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45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4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9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5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3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54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5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9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6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6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6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6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INDEX" val="1"/>
  <p:tag name="KSO_WM_UNIT_TYPE" val="y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82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3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frame"/>
</p:tagLst>
</file>

<file path=ppt/tags/tag83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84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4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leftRight"/>
</p:tagLst>
</file>

<file path=ppt/tags/tag91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8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5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topBottom"/>
</p:tagLst>
</file>

<file path=ppt/tags/tag9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WPS主题色">
      <a:dk1>
        <a:srgbClr val="000000"/>
      </a:dk1>
      <a:lt1>
        <a:srgbClr val="FFFFFF"/>
      </a:lt1>
      <a:dk2>
        <a:srgbClr val="FCE3E4"/>
      </a:dk2>
      <a:lt2>
        <a:srgbClr val="FFFFFF"/>
      </a:lt2>
      <a:accent1>
        <a:srgbClr val="E1454E"/>
      </a:accent1>
      <a:accent2>
        <a:srgbClr val="E85837"/>
      </a:accent2>
      <a:accent3>
        <a:srgbClr val="CF762D"/>
      </a:accent3>
      <a:accent4>
        <a:srgbClr val="A39932"/>
      </a:accent4>
      <a:accent5>
        <a:srgbClr val="71BE4D"/>
      </a:accent5>
      <a:accent6>
        <a:srgbClr val="44E186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WPS主题色">
      <a:dk1>
        <a:srgbClr val="000000"/>
      </a:dk1>
      <a:lt1>
        <a:srgbClr val="FFFFFF"/>
      </a:lt1>
      <a:dk2>
        <a:srgbClr val="FCE3E4"/>
      </a:dk2>
      <a:lt2>
        <a:srgbClr val="FFFFFF"/>
      </a:lt2>
      <a:accent1>
        <a:srgbClr val="E1454E"/>
      </a:accent1>
      <a:accent2>
        <a:srgbClr val="E85837"/>
      </a:accent2>
      <a:accent3>
        <a:srgbClr val="CF762D"/>
      </a:accent3>
      <a:accent4>
        <a:srgbClr val="A39932"/>
      </a:accent4>
      <a:accent5>
        <a:srgbClr val="71BE4D"/>
      </a:accent5>
      <a:accent6>
        <a:srgbClr val="44E186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4424</Words>
  <Application>WPS 演示</Application>
  <PresentationFormat>宽屏</PresentationFormat>
  <Paragraphs>335</Paragraphs>
  <Slides>70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70</vt:i4>
      </vt:variant>
    </vt:vector>
  </HeadingPairs>
  <TitlesOfParts>
    <vt:vector size="83" baseType="lpstr">
      <vt:lpstr>Arial</vt:lpstr>
      <vt:lpstr>宋体</vt:lpstr>
      <vt:lpstr>Wingdings</vt:lpstr>
      <vt:lpstr>黑体</vt:lpstr>
      <vt:lpstr>微软雅黑</vt:lpstr>
      <vt:lpstr>汉仪旗黑-75S</vt:lpstr>
      <vt:lpstr>汉仪旗黑-85S</vt:lpstr>
      <vt:lpstr>Arial Unicode MS</vt:lpstr>
      <vt:lpstr>Calibri</vt:lpstr>
      <vt:lpstr>楷体</vt:lpstr>
      <vt:lpstr>Office 主题</vt:lpstr>
      <vt:lpstr>Office 主题​​</vt:lpstr>
      <vt:lpstr>1_Office 主题​​</vt:lpstr>
      <vt:lpstr>第11章</vt:lpstr>
      <vt:lpstr>PowerPoint 演示文稿</vt:lpstr>
      <vt:lpstr>知识点：</vt:lpstr>
      <vt:lpstr>知识点：</vt:lpstr>
      <vt:lpstr>PowerPoint 演示文稿</vt:lpstr>
      <vt:lpstr>PowerPoint 演示文稿</vt:lpstr>
      <vt:lpstr>PowerPoint 演示文稿</vt:lpstr>
      <vt:lpstr>知识点：</vt:lpstr>
      <vt:lpstr>知识点：</vt:lpstr>
      <vt:lpstr>PowerPoint 演示文稿</vt:lpstr>
      <vt:lpstr>PowerPoint 演示文稿</vt:lpstr>
      <vt:lpstr>知识点：</vt:lpstr>
      <vt:lpstr>PowerPoint 演示文稿</vt:lpstr>
      <vt:lpstr>例11-4     使用颜色提示、图标提示和文字提示的综合实例</vt:lpstr>
      <vt:lpstr>知识点：</vt:lpstr>
      <vt:lpstr>知识点：</vt:lpstr>
      <vt:lpstr>知识点：</vt:lpstr>
      <vt:lpstr>PowerPoint 演示文稿</vt:lpstr>
      <vt:lpstr>PowerPoint 演示文稿</vt:lpstr>
      <vt:lpstr>例11-5    输入框组</vt:lpstr>
      <vt:lpstr>知识点：</vt:lpstr>
      <vt:lpstr>知识点：</vt:lpstr>
      <vt:lpstr>PowerPoint 演示文稿</vt:lpstr>
      <vt:lpstr>例11-6    尺寸</vt:lpstr>
      <vt:lpstr>知识点：</vt:lpstr>
      <vt:lpstr>PowerPoint 演示文稿</vt:lpstr>
      <vt:lpstr>例11-7    添加额外元素</vt:lpstr>
      <vt:lpstr>知识点：</vt:lpstr>
      <vt:lpstr>PowerPoint 演示文稿</vt:lpstr>
      <vt:lpstr>例11-8    在网页中定义一个导航栏</vt:lpstr>
      <vt:lpstr>知识点：</vt:lpstr>
      <vt:lpstr>知识点：</vt:lpstr>
      <vt:lpstr>PowerPoint 演示文稿</vt:lpstr>
      <vt:lpstr>例11-9    选项卡式导航和胶囊式导航</vt:lpstr>
      <vt:lpstr>知识点：</vt:lpstr>
      <vt:lpstr>PowerPoint 演示文稿</vt:lpstr>
      <vt:lpstr>例11-10    响应式导航栏</vt:lpstr>
      <vt:lpstr>知识点：</vt:lpstr>
      <vt:lpstr>知识点：</vt:lpstr>
      <vt:lpstr>知识点：</vt:lpstr>
      <vt:lpstr>PowerPoint 演示文稿</vt:lpstr>
      <vt:lpstr>例11-11  路径导航       </vt:lpstr>
      <vt:lpstr>知识点：</vt:lpstr>
      <vt:lpstr>PowerPoint 演示文稿</vt:lpstr>
      <vt:lpstr>例11-12    分页导航       </vt:lpstr>
      <vt:lpstr>知识点：</vt:lpstr>
      <vt:lpstr>知识点：</vt:lpstr>
      <vt:lpstr>知识点：</vt:lpstr>
      <vt:lpstr>PowerPoint 演示文稿</vt:lpstr>
      <vt:lpstr>例11-13   标签与徽章       </vt:lpstr>
      <vt:lpstr>知识点：</vt:lpstr>
      <vt:lpstr>知识点：</vt:lpstr>
      <vt:lpstr>PowerPoint 演示文稿</vt:lpstr>
      <vt:lpstr>例11-14    巨幕       </vt:lpstr>
      <vt:lpstr>知识点：</vt:lpstr>
      <vt:lpstr>知识点：</vt:lpstr>
      <vt:lpstr>PowerPoint 演示文稿</vt:lpstr>
      <vt:lpstr>例11-15        缩略图       </vt:lpstr>
      <vt:lpstr>知识点：</vt:lpstr>
      <vt:lpstr>PowerPoint 演示文稿</vt:lpstr>
      <vt:lpstr>例11-16        警告与进度条      </vt:lpstr>
      <vt:lpstr>知识点：</vt:lpstr>
      <vt:lpstr>知识点：</vt:lpstr>
      <vt:lpstr>知识点：</vt:lpstr>
      <vt:lpstr>PowerPoint 演示文稿</vt:lpstr>
      <vt:lpstr>例13-17        全局过滤器       </vt:lpstr>
      <vt:lpstr>知识点：</vt:lpstr>
      <vt:lpstr>知识点：</vt:lpstr>
      <vt:lpstr>知识点：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王者</cp:lastModifiedBy>
  <cp:revision>42</cp:revision>
  <dcterms:created xsi:type="dcterms:W3CDTF">2018-08-11T07:50:00Z</dcterms:created>
  <dcterms:modified xsi:type="dcterms:W3CDTF">2020-05-13T00:16:29Z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